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48" r:id="rId1"/>
  </p:sldMasterIdLst>
  <p:notesMasterIdLst>
    <p:notesMasterId r:id="rId15"/>
  </p:notesMasterIdLst>
  <p:sldIdLst>
    <p:sldId id="257" r:id="rId2"/>
    <p:sldId id="349" r:id="rId3"/>
    <p:sldId id="356" r:id="rId4"/>
    <p:sldId id="348" r:id="rId5"/>
    <p:sldId id="1149" r:id="rId6"/>
    <p:sldId id="1150" r:id="rId7"/>
    <p:sldId id="1080" r:id="rId8"/>
    <p:sldId id="1081" r:id="rId9"/>
    <p:sldId id="1083" r:id="rId10"/>
    <p:sldId id="1082" r:id="rId11"/>
    <p:sldId id="358" r:id="rId12"/>
    <p:sldId id="1148" r:id="rId13"/>
    <p:sldId id="1072"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393E"/>
    <a:srgbClr val="E3F7CC"/>
    <a:srgbClr val="009D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226" autoAdjust="0"/>
    <p:restoredTop sz="95909" autoAdjust="0"/>
  </p:normalViewPr>
  <p:slideViewPr>
    <p:cSldViewPr snapToGrid="0">
      <p:cViewPr varScale="1">
        <p:scale>
          <a:sx n="211" d="100"/>
          <a:sy n="211" d="100"/>
        </p:scale>
        <p:origin x="2560" y="192"/>
      </p:cViewPr>
      <p:guideLst>
        <p:guide orient="horz" pos="2160"/>
        <p:guide pos="3840"/>
      </p:guideLst>
    </p:cSldViewPr>
  </p:slideViewPr>
  <p:notesTextViewPr>
    <p:cViewPr>
      <p:scale>
        <a:sx n="165" d="100"/>
        <a:sy n="16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4466E-12D9-4743-B634-C0983B9305BF}" type="datetimeFigureOut">
              <a:rPr lang="zh-CN" altLang="en-US" smtClean="0"/>
              <a:t>2023/7/24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61375-DFEF-4532-A599-6C0465A98F9A}" type="slidenum">
              <a:rPr lang="zh-CN" altLang="en-US" smtClean="0"/>
              <a:t>‹#›</a:t>
            </a:fld>
            <a:endParaRPr lang="zh-CN" altLang="en-US"/>
          </a:p>
        </p:txBody>
      </p:sp>
    </p:spTree>
    <p:extLst>
      <p:ext uri="{BB962C8B-B14F-4D97-AF65-F5344CB8AC3E}">
        <p14:creationId xmlns:p14="http://schemas.microsoft.com/office/powerpoint/2010/main" val="1416869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1A861375-DFEF-4532-A599-6C0465A98F9A}" type="slidenum">
              <a:rPr lang="zh-CN" altLang="en-US" smtClean="0"/>
              <a:t>1</a:t>
            </a:fld>
            <a:endParaRPr lang="zh-CN" altLang="en-US"/>
          </a:p>
        </p:txBody>
      </p:sp>
    </p:spTree>
    <p:extLst>
      <p:ext uri="{BB962C8B-B14F-4D97-AF65-F5344CB8AC3E}">
        <p14:creationId xmlns:p14="http://schemas.microsoft.com/office/powerpoint/2010/main" val="1650832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2</a:t>
            </a:fld>
            <a:endParaRPr lang="en-US"/>
          </a:p>
        </p:txBody>
      </p:sp>
    </p:spTree>
    <p:extLst>
      <p:ext uri="{BB962C8B-B14F-4D97-AF65-F5344CB8AC3E}">
        <p14:creationId xmlns:p14="http://schemas.microsoft.com/office/powerpoint/2010/main" val="65489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Citations [NDSS 15]</a:t>
            </a:r>
          </a:p>
        </p:txBody>
      </p:sp>
      <p:sp>
        <p:nvSpPr>
          <p:cNvPr id="4" name="Slide Number Placeholder 3"/>
          <p:cNvSpPr>
            <a:spLocks noGrp="1"/>
          </p:cNvSpPr>
          <p:nvPr>
            <p:ph type="sldNum" sz="quarter" idx="5"/>
          </p:nvPr>
        </p:nvSpPr>
        <p:spPr/>
        <p:txBody>
          <a:bodyPr/>
          <a:lstStyle/>
          <a:p>
            <a:fld id="{7AA5D7CC-4584-7D4D-9AC5-26861B0A276E}" type="slidenum">
              <a:rPr lang="en-US" smtClean="0"/>
              <a:t>4</a:t>
            </a:fld>
            <a:endParaRPr lang="en-US"/>
          </a:p>
        </p:txBody>
      </p:sp>
    </p:spTree>
    <p:extLst>
      <p:ext uri="{BB962C8B-B14F-4D97-AF65-F5344CB8AC3E}">
        <p14:creationId xmlns:p14="http://schemas.microsoft.com/office/powerpoint/2010/main" val="65489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describe the steps in modelling physical impact, as shown. We toggle each actuator and then measure the moving averages of the process setpoint changes. </a:t>
            </a:r>
          </a:p>
          <a:p>
            <a:endParaRPr lang="en-US" dirty="0"/>
          </a:p>
          <a:p>
            <a:r>
              <a:rPr lang="en-US" dirty="0"/>
              <a:t>Through this, we developed a formulation to assign each actuator an Impact coefficient or IC. </a:t>
            </a:r>
          </a:p>
        </p:txBody>
      </p:sp>
      <p:sp>
        <p:nvSpPr>
          <p:cNvPr id="4" name="Slide Number Placeholder 3"/>
          <p:cNvSpPr>
            <a:spLocks noGrp="1"/>
          </p:cNvSpPr>
          <p:nvPr>
            <p:ph type="sldNum" sz="quarter" idx="5"/>
          </p:nvPr>
        </p:nvSpPr>
        <p:spPr/>
        <p:txBody>
          <a:bodyPr/>
          <a:lstStyle/>
          <a:p>
            <a:fld id="{7AA5D7CC-4584-7D4D-9AC5-26861B0A276E}" type="slidenum">
              <a:rPr lang="en-US" smtClean="0"/>
              <a:t>11</a:t>
            </a:fld>
            <a:endParaRPr lang="en-US"/>
          </a:p>
        </p:txBody>
      </p:sp>
    </p:spTree>
    <p:extLst>
      <p:ext uri="{BB962C8B-B14F-4D97-AF65-F5344CB8AC3E}">
        <p14:creationId xmlns:p14="http://schemas.microsoft.com/office/powerpoint/2010/main" val="3533139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detect ICS attacks, existing defenses can be grouped into sensor-based, PLC-based, and host-based. Sensor-based tools are the most popular, and they work by learning normal sensor readings, such as using machine learning or physical equations, and then flag anomalous values at runtime. However, they raise high false alarms due to benign anomalies such as noise, faults, and errors. </a:t>
            </a:r>
          </a:p>
          <a:p>
            <a:endParaRPr lang="en-US"/>
          </a:p>
          <a:p>
            <a:r>
              <a:rPr lang="en-US"/>
              <a:t>False alarms are costly in OT, because apart from causing operator fatigue, since they may have to travel to the field to check out the alarms, false alarms can also lead to the shutdown of the plant, which may disrupt essential life services like electricity.  </a:t>
            </a:r>
          </a:p>
          <a:p>
            <a:endParaRPr lang="en-US"/>
          </a:p>
          <a:p>
            <a:r>
              <a:rPr lang="en-US"/>
              <a:t>PLC defense can detect modified PLC logic. However, a SCADA adversary can modify PLC I/O at runtime to disrupt devices without touching the logic</a:t>
            </a:r>
          </a:p>
          <a:p>
            <a:endParaRPr lang="en-US"/>
          </a:p>
          <a:p>
            <a:r>
              <a:rPr lang="en-US"/>
              <a:t>Host-based defense can flag anomalous or non-SCADA </a:t>
            </a:r>
            <a:r>
              <a:rPr lang="en-US" err="1"/>
              <a:t>Api</a:t>
            </a:r>
            <a:r>
              <a:rPr lang="en-US"/>
              <a:t> calls. However, modern attacks can use normal APIs to perform their attacks. </a:t>
            </a:r>
          </a:p>
          <a:p>
            <a:endParaRPr lang="en-US"/>
          </a:p>
          <a:p>
            <a:r>
              <a:rPr lang="en-US"/>
              <a:t>In general, existing tools perform their analysis in isolation and hence lack additional context to validate their findings. For example, when sensor tools detect physical anomalies, they don’t have a way to know if it is an actual attack from SCADA, which can be helpful to rule out false alarms such as benign mal-function. The inability to do this is due to the semantic gap between SCADA execution and their physical world sensor effects. </a:t>
            </a:r>
          </a:p>
          <a:p>
            <a:endParaRPr lang="en-US"/>
          </a:p>
          <a:p>
            <a:r>
              <a:rPr lang="en-US"/>
              <a:t>(ADDED)</a:t>
            </a:r>
          </a:p>
          <a:p>
            <a:endParaRPr lang="en-US"/>
          </a:p>
          <a:p>
            <a:r>
              <a:rPr lang="en-US"/>
              <a:t>1:40 </a:t>
            </a:r>
          </a:p>
        </p:txBody>
      </p:sp>
      <p:sp>
        <p:nvSpPr>
          <p:cNvPr id="4" name="Slide Number Placeholder 3"/>
          <p:cNvSpPr>
            <a:spLocks noGrp="1"/>
          </p:cNvSpPr>
          <p:nvPr>
            <p:ph type="sldNum" sz="quarter" idx="5"/>
          </p:nvPr>
        </p:nvSpPr>
        <p:spPr/>
        <p:txBody>
          <a:bodyPr/>
          <a:lstStyle/>
          <a:p>
            <a:fld id="{7AA5D7CC-4584-7D4D-9AC5-26861B0A276E}" type="slidenum">
              <a:rPr lang="en-US" smtClean="0"/>
              <a:t>12</a:t>
            </a:fld>
            <a:endParaRPr lang="en-US"/>
          </a:p>
        </p:txBody>
      </p:sp>
    </p:spTree>
    <p:extLst>
      <p:ext uri="{BB962C8B-B14F-4D97-AF65-F5344CB8AC3E}">
        <p14:creationId xmlns:p14="http://schemas.microsoft.com/office/powerpoint/2010/main" val="1806574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AFD8A2D-CE8B-40F2-BB7A-0BDEFA34CEDE}" type="datetime1">
              <a:rPr lang="zh-CN" altLang="en-US" smtClean="0"/>
              <a:t>2023/7/24</a:t>
            </a:fld>
            <a:endParaRPr lang="zh-CN" altLang="en-US"/>
          </a:p>
        </p:txBody>
      </p:sp>
      <p:sp>
        <p:nvSpPr>
          <p:cNvPr id="5" name="页脚占位符 4"/>
          <p:cNvSpPr>
            <a:spLocks noGrp="1"/>
          </p:cNvSpPr>
          <p:nvPr>
            <p:ph type="ftr" sz="quarter" idx="11"/>
          </p:nvPr>
        </p:nvSpPr>
        <p:spPr/>
        <p:txBody>
          <a:bodyPr/>
          <a:lstStyle/>
          <a:p>
            <a:r>
              <a:rPr lang="en-US" altLang="zh-CN" dirty="0"/>
              <a:t>BIRD Cybersecurity</a:t>
            </a:r>
            <a:endParaRPr lang="zh-CN" altLang="en-US" dirty="0"/>
          </a:p>
        </p:txBody>
      </p:sp>
      <p:sp>
        <p:nvSpPr>
          <p:cNvPr id="6" name="灯片编号占位符 5"/>
          <p:cNvSpPr>
            <a:spLocks noGrp="1"/>
          </p:cNvSpPr>
          <p:nvPr>
            <p:ph type="sldNum" sz="quarter" idx="12"/>
          </p:nvPr>
        </p:nvSpPr>
        <p:spPr/>
        <p:txBody>
          <a:bodyPr/>
          <a:lstStyle/>
          <a:p>
            <a:fld id="{67F9C683-E6F4-4564-88C0-48E39B853A66}" type="slidenum">
              <a:rPr lang="zh-CN" altLang="en-US" smtClean="0"/>
              <a:t>‹#›</a:t>
            </a:fld>
            <a:endParaRPr lang="zh-CN" altLang="en-US"/>
          </a:p>
        </p:txBody>
      </p:sp>
    </p:spTree>
    <p:extLst>
      <p:ext uri="{BB962C8B-B14F-4D97-AF65-F5344CB8AC3E}">
        <p14:creationId xmlns:p14="http://schemas.microsoft.com/office/powerpoint/2010/main" val="1806005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424531D-172C-40D2-B418-6B9C5B4E0544}"/>
              </a:ext>
            </a:extLst>
          </p:cNvPr>
          <p:cNvSpPr>
            <a:spLocks noGrp="1"/>
          </p:cNvSpPr>
          <p:nvPr>
            <p:ph type="dt" sz="half" idx="10"/>
          </p:nvPr>
        </p:nvSpPr>
        <p:spPr/>
        <p:txBody>
          <a:bodyPr/>
          <a:lstStyle/>
          <a:p>
            <a:fld id="{7257DE30-BD75-42CF-A8B9-35A9CE3B718F}" type="datetime1">
              <a:rPr lang="zh-CN" altLang="en-US" smtClean="0"/>
              <a:t>2023/7/24</a:t>
            </a:fld>
            <a:endParaRPr lang="zh-CN" altLang="en-US" dirty="0"/>
          </a:p>
        </p:txBody>
      </p:sp>
      <p:sp>
        <p:nvSpPr>
          <p:cNvPr id="5" name="Slide Number Placeholder 4">
            <a:extLst>
              <a:ext uri="{FF2B5EF4-FFF2-40B4-BE49-F238E27FC236}">
                <a16:creationId xmlns:a16="http://schemas.microsoft.com/office/drawing/2014/main" id="{C8C4DD00-0344-47CA-8823-70D791F329E7}"/>
              </a:ext>
            </a:extLst>
          </p:cNvPr>
          <p:cNvSpPr>
            <a:spLocks noGrp="1"/>
          </p:cNvSpPr>
          <p:nvPr>
            <p:ph type="sldNum" sz="quarter" idx="12"/>
          </p:nvPr>
        </p:nvSpPr>
        <p:spPr/>
        <p:txBody>
          <a:bodyPr/>
          <a:lstStyle/>
          <a:p>
            <a:fld id="{67F9C683-E6F4-4564-88C0-48E39B853A66}" type="slidenum">
              <a:rPr lang="zh-CN" altLang="en-US" smtClean="0"/>
              <a:t>‹#›</a:t>
            </a:fld>
            <a:endParaRPr lang="zh-CN" altLang="en-US"/>
          </a:p>
        </p:txBody>
      </p:sp>
      <p:cxnSp>
        <p:nvCxnSpPr>
          <p:cNvPr id="6" name="直接连接符 4">
            <a:extLst>
              <a:ext uri="{FF2B5EF4-FFF2-40B4-BE49-F238E27FC236}">
                <a16:creationId xmlns:a16="http://schemas.microsoft.com/office/drawing/2014/main" id="{1732129B-5504-4FD9-B4FF-72767CC42296}"/>
              </a:ext>
            </a:extLst>
          </p:cNvPr>
          <p:cNvCxnSpPr/>
          <p:nvPr userDrawn="1"/>
        </p:nvCxnSpPr>
        <p:spPr>
          <a:xfrm>
            <a:off x="0" y="1133339"/>
            <a:ext cx="121920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7" name="Picture 6" descr="Diagram&#10;&#10;Description automatically generated">
            <a:extLst>
              <a:ext uri="{FF2B5EF4-FFF2-40B4-BE49-F238E27FC236}">
                <a16:creationId xmlns:a16="http://schemas.microsoft.com/office/drawing/2014/main" id="{BDDE70A4-3F13-4D85-9D79-E49B7CB987BF}"/>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10509768" y="234485"/>
            <a:ext cx="1394384" cy="655424"/>
          </a:xfrm>
          <a:prstGeom prst="rect">
            <a:avLst/>
          </a:prstGeom>
        </p:spPr>
      </p:pic>
      <p:sp>
        <p:nvSpPr>
          <p:cNvPr id="10" name="Title 9">
            <a:extLst>
              <a:ext uri="{FF2B5EF4-FFF2-40B4-BE49-F238E27FC236}">
                <a16:creationId xmlns:a16="http://schemas.microsoft.com/office/drawing/2014/main" id="{E2A8D62D-0032-4933-848D-FAEA07F91078}"/>
              </a:ext>
            </a:extLst>
          </p:cNvPr>
          <p:cNvSpPr>
            <a:spLocks noGrp="1"/>
          </p:cNvSpPr>
          <p:nvPr>
            <p:ph type="title"/>
          </p:nvPr>
        </p:nvSpPr>
        <p:spPr>
          <a:xfrm>
            <a:off x="514576" y="121695"/>
            <a:ext cx="9874750" cy="855796"/>
          </a:xfrm>
        </p:spPr>
        <p:txBody>
          <a:bodyPr vert="horz" lIns="91440" tIns="45720" rIns="91440" bIns="45720" rtlCol="0" anchor="ctr">
            <a:normAutofit/>
          </a:bodyPr>
          <a:lstStyle>
            <a:lvl1pPr>
              <a:defRPr lang="en-US" sz="3200"/>
            </a:lvl1pPr>
          </a:lstStyle>
          <a:p>
            <a:pPr marL="0" lvl="0"/>
            <a:r>
              <a:rPr lang="en-US" dirty="0"/>
              <a:t>Click to edit Master title style</a:t>
            </a:r>
          </a:p>
        </p:txBody>
      </p:sp>
      <p:sp>
        <p:nvSpPr>
          <p:cNvPr id="14" name="Text Placeholder 13">
            <a:extLst>
              <a:ext uri="{FF2B5EF4-FFF2-40B4-BE49-F238E27FC236}">
                <a16:creationId xmlns:a16="http://schemas.microsoft.com/office/drawing/2014/main" id="{D2E9B10C-44A6-4CA9-A75C-9382B63C9CE5}"/>
              </a:ext>
            </a:extLst>
          </p:cNvPr>
          <p:cNvSpPr>
            <a:spLocks noGrp="1"/>
          </p:cNvSpPr>
          <p:nvPr>
            <p:ph type="body" sz="quarter" idx="13"/>
          </p:nvPr>
        </p:nvSpPr>
        <p:spPr>
          <a:xfrm>
            <a:off x="514577" y="1376775"/>
            <a:ext cx="11241994" cy="4823724"/>
          </a:xfrm>
        </p:spPr>
        <p:txBody>
          <a:bodyPr/>
          <a:lstStyle>
            <a:lvl1pPr>
              <a:defRPr sz="2400" b="0">
                <a:latin typeface="+mj-lt"/>
              </a:defRPr>
            </a:lvl1pPr>
            <a:lvl2pPr>
              <a:defRPr sz="2200" b="0">
                <a:latin typeface="+mj-lt"/>
              </a:defRPr>
            </a:lvl2pPr>
            <a:lvl3pPr>
              <a:defRPr b="0">
                <a:latin typeface="+mj-lt"/>
              </a:defRPr>
            </a:lvl3pPr>
            <a:lvl4pPr>
              <a:defRPr b="0">
                <a:latin typeface="+mj-lt"/>
              </a:defRPr>
            </a:lvl4pPr>
            <a:lvl5pPr>
              <a:defRPr b="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21C1A42D-63C2-0F5D-971B-E1A13F05C488}"/>
              </a:ext>
            </a:extLst>
          </p:cNvPr>
          <p:cNvSpPr txBox="1"/>
          <p:nvPr userDrawn="1"/>
        </p:nvSpPr>
        <p:spPr>
          <a:xfrm>
            <a:off x="5165809" y="6400412"/>
            <a:ext cx="1860381" cy="276999"/>
          </a:xfrm>
          <a:prstGeom prst="rect">
            <a:avLst/>
          </a:prstGeom>
          <a:noFill/>
        </p:spPr>
        <p:txBody>
          <a:bodyPr wrap="none" rtlCol="0">
            <a:spAutoFit/>
          </a:bodyPr>
          <a:lstStyle/>
          <a:p>
            <a:r>
              <a:rPr lang="en-US" sz="1200" kern="1200" dirty="0">
                <a:solidFill>
                  <a:schemeClr val="tx1">
                    <a:tint val="75000"/>
                  </a:schemeClr>
                </a:solidFill>
                <a:latin typeface="+mn-lt"/>
                <a:ea typeface="+mn-ea"/>
                <a:cs typeface="+mn-cs"/>
              </a:rPr>
              <a:t>BIRD-ICRDE Cybersecurity </a:t>
            </a:r>
          </a:p>
        </p:txBody>
      </p:sp>
    </p:spTree>
    <p:extLst>
      <p:ext uri="{BB962C8B-B14F-4D97-AF65-F5344CB8AC3E}">
        <p14:creationId xmlns:p14="http://schemas.microsoft.com/office/powerpoint/2010/main" val="453201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3933-A65D-3DB0-85E9-DAFBE2EE34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DA4006-D0B1-E1CE-2751-B967E1B8DD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903BD3-BE16-ABB6-EAB7-150C3F0B7ADB}"/>
              </a:ext>
            </a:extLst>
          </p:cNvPr>
          <p:cNvSpPr>
            <a:spLocks noGrp="1"/>
          </p:cNvSpPr>
          <p:nvPr>
            <p:ph type="dt" sz="half" idx="10"/>
          </p:nvPr>
        </p:nvSpPr>
        <p:spPr/>
        <p:txBody>
          <a:bodyPr/>
          <a:lstStyle/>
          <a:p>
            <a:fld id="{9F79E1E2-897B-48EA-BC2E-79AA967D19B5}" type="datetimeFigureOut">
              <a:rPr lang="en-US" smtClean="0"/>
              <a:t>7/24/23</a:t>
            </a:fld>
            <a:endParaRPr lang="en-US"/>
          </a:p>
        </p:txBody>
      </p:sp>
      <p:sp>
        <p:nvSpPr>
          <p:cNvPr id="5" name="Footer Placeholder 4">
            <a:extLst>
              <a:ext uri="{FF2B5EF4-FFF2-40B4-BE49-F238E27FC236}">
                <a16:creationId xmlns:a16="http://schemas.microsoft.com/office/drawing/2014/main" id="{6941FA51-F49C-220A-C4BF-654A7F19D6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001C34-1B21-9215-8C46-F7CA90A6D7ED}"/>
              </a:ext>
            </a:extLst>
          </p:cNvPr>
          <p:cNvSpPr>
            <a:spLocks noGrp="1"/>
          </p:cNvSpPr>
          <p:nvPr>
            <p:ph type="sldNum" sz="quarter" idx="12"/>
          </p:nvPr>
        </p:nvSpPr>
        <p:spPr/>
        <p:txBody>
          <a:bodyPr/>
          <a:lstStyle/>
          <a:p>
            <a:fld id="{A566750A-E100-48B4-8202-500BD61060BB}" type="slidenum">
              <a:rPr lang="en-US" smtClean="0"/>
              <a:t>‹#›</a:t>
            </a:fld>
            <a:endParaRPr lang="en-US"/>
          </a:p>
        </p:txBody>
      </p:sp>
    </p:spTree>
    <p:extLst>
      <p:ext uri="{BB962C8B-B14F-4D97-AF65-F5344CB8AC3E}">
        <p14:creationId xmlns:p14="http://schemas.microsoft.com/office/powerpoint/2010/main" val="1246980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B5FAF-2A6A-53A5-5C38-8D40E60E4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4C8516-B8CC-96AA-FD91-A5A73055EA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AB983B-7B9E-0E4A-3C7D-4854B13D64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7A125D-175B-B2C2-8176-7B513CC26D4A}"/>
              </a:ext>
            </a:extLst>
          </p:cNvPr>
          <p:cNvSpPr>
            <a:spLocks noGrp="1"/>
          </p:cNvSpPr>
          <p:nvPr>
            <p:ph type="dt" sz="half" idx="10"/>
          </p:nvPr>
        </p:nvSpPr>
        <p:spPr/>
        <p:txBody>
          <a:bodyPr/>
          <a:lstStyle/>
          <a:p>
            <a:fld id="{9F79E1E2-897B-48EA-BC2E-79AA967D19B5}" type="datetimeFigureOut">
              <a:rPr lang="en-US" smtClean="0"/>
              <a:t>7/24/23</a:t>
            </a:fld>
            <a:endParaRPr lang="en-US"/>
          </a:p>
        </p:txBody>
      </p:sp>
      <p:sp>
        <p:nvSpPr>
          <p:cNvPr id="6" name="Footer Placeholder 5">
            <a:extLst>
              <a:ext uri="{FF2B5EF4-FFF2-40B4-BE49-F238E27FC236}">
                <a16:creationId xmlns:a16="http://schemas.microsoft.com/office/drawing/2014/main" id="{4FD3B665-7137-52A8-E723-2EF3ED475F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6F966E-D6F1-B506-781C-07D195932A68}"/>
              </a:ext>
            </a:extLst>
          </p:cNvPr>
          <p:cNvSpPr>
            <a:spLocks noGrp="1"/>
          </p:cNvSpPr>
          <p:nvPr>
            <p:ph type="sldNum" sz="quarter" idx="12"/>
          </p:nvPr>
        </p:nvSpPr>
        <p:spPr/>
        <p:txBody>
          <a:bodyPr/>
          <a:lstStyle/>
          <a:p>
            <a:fld id="{A566750A-E100-48B4-8202-500BD61060BB}" type="slidenum">
              <a:rPr lang="en-US" smtClean="0"/>
              <a:t>‹#›</a:t>
            </a:fld>
            <a:endParaRPr lang="en-US"/>
          </a:p>
        </p:txBody>
      </p:sp>
    </p:spTree>
    <p:extLst>
      <p:ext uri="{BB962C8B-B14F-4D97-AF65-F5344CB8AC3E}">
        <p14:creationId xmlns:p14="http://schemas.microsoft.com/office/powerpoint/2010/main" val="3509235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70BE12-A90E-43FE-AFF6-5355791E5C21}" type="datetime1">
              <a:rPr lang="zh-CN" altLang="en-US" smtClean="0"/>
              <a:t>2023/7/24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BIRD Cybersecurity</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F9C683-E6F4-4564-88C0-48E39B853A66}" type="slidenum">
              <a:rPr lang="zh-CN" altLang="en-US" smtClean="0"/>
              <a:t>‹#›</a:t>
            </a:fld>
            <a:endParaRPr lang="zh-CN" altLang="en-US"/>
          </a:p>
        </p:txBody>
      </p:sp>
    </p:spTree>
    <p:extLst>
      <p:ext uri="{BB962C8B-B14F-4D97-AF65-F5344CB8AC3E}">
        <p14:creationId xmlns:p14="http://schemas.microsoft.com/office/powerpoint/2010/main" val="4212526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29.sv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89.png"/><Relationship Id="rId4" Type="http://schemas.openxmlformats.org/officeDocument/2006/relationships/image" Target="../media/image88.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21" Type="http://schemas.openxmlformats.org/officeDocument/2006/relationships/image" Target="../media/image20.png"/><Relationship Id="rId34" Type="http://schemas.openxmlformats.org/officeDocument/2006/relationships/image" Target="../media/image33.png"/><Relationship Id="rId7" Type="http://schemas.openxmlformats.org/officeDocument/2006/relationships/image" Target="../media/image6.jp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svg"/><Relationship Id="rId38" Type="http://schemas.openxmlformats.org/officeDocument/2006/relationships/image" Target="../media/image37.jpg"/><Relationship Id="rId2" Type="http://schemas.openxmlformats.org/officeDocument/2006/relationships/slideLayout" Target="../slideLayouts/slideLayout3.xml"/><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tags" Target="../tags/tag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png"/><Relationship Id="rId37" Type="http://schemas.openxmlformats.org/officeDocument/2006/relationships/image" Target="../media/image36.jpeg"/><Relationship Id="rId5" Type="http://schemas.openxmlformats.org/officeDocument/2006/relationships/image" Target="../media/image4.sv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36" Type="http://schemas.openxmlformats.org/officeDocument/2006/relationships/image" Target="../media/image35.png"/><Relationship Id="rId10" Type="http://schemas.openxmlformats.org/officeDocument/2006/relationships/image" Target="../media/image9.jpg"/><Relationship Id="rId19" Type="http://schemas.openxmlformats.org/officeDocument/2006/relationships/image" Target="../media/image18.png"/><Relationship Id="rId31" Type="http://schemas.openxmlformats.org/officeDocument/2006/relationships/image" Target="../media/image30.jp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 Id="rId35" Type="http://schemas.openxmlformats.org/officeDocument/2006/relationships/image" Target="../media/image34.svg"/><Relationship Id="rId8" Type="http://schemas.openxmlformats.org/officeDocument/2006/relationships/image" Target="../media/image7.jpg"/><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39.jpeg"/><Relationship Id="rId7" Type="http://schemas.openxmlformats.org/officeDocument/2006/relationships/image" Target="../media/image11.svg"/><Relationship Id="rId12" Type="http://schemas.openxmlformats.org/officeDocument/2006/relationships/image" Target="../media/image46.png"/><Relationship Id="rId2" Type="http://schemas.openxmlformats.org/officeDocument/2006/relationships/image" Target="../media/image38.jpeg"/><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45.svg"/><Relationship Id="rId5" Type="http://schemas.openxmlformats.org/officeDocument/2006/relationships/image" Target="../media/image41.sv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43.svg"/><Relationship Id="rId14" Type="http://schemas.openxmlformats.org/officeDocument/2006/relationships/image" Target="../media/image48.jpg"/></Relationships>
</file>

<file path=ppt/slides/_rels/slide4.xml.rels><?xml version="1.0" encoding="UTF-8" standalone="yes"?>
<Relationships xmlns="http://schemas.openxmlformats.org/package/2006/relationships"><Relationship Id="rId13" Type="http://schemas.openxmlformats.org/officeDocument/2006/relationships/image" Target="../media/image36.jpeg"/><Relationship Id="rId18" Type="http://schemas.openxmlformats.org/officeDocument/2006/relationships/image" Target="../media/image18.png"/><Relationship Id="rId26" Type="http://schemas.openxmlformats.org/officeDocument/2006/relationships/image" Target="../media/image14.png"/><Relationship Id="rId39" Type="http://schemas.openxmlformats.org/officeDocument/2006/relationships/image" Target="../media/image29.svg"/><Relationship Id="rId21" Type="http://schemas.openxmlformats.org/officeDocument/2006/relationships/image" Target="../media/image21.svg"/><Relationship Id="rId34" Type="http://schemas.openxmlformats.org/officeDocument/2006/relationships/image" Target="../media/image34.svg"/><Relationship Id="rId7" Type="http://schemas.openxmlformats.org/officeDocument/2006/relationships/image" Target="../media/image4.svg"/><Relationship Id="rId12" Type="http://schemas.openxmlformats.org/officeDocument/2006/relationships/image" Target="../media/image9.jpg"/><Relationship Id="rId17" Type="http://schemas.openxmlformats.org/officeDocument/2006/relationships/image" Target="../media/image17.svg"/><Relationship Id="rId25" Type="http://schemas.openxmlformats.org/officeDocument/2006/relationships/image" Target="../media/image27.svg"/><Relationship Id="rId33" Type="http://schemas.openxmlformats.org/officeDocument/2006/relationships/image" Target="../media/image33.png"/><Relationship Id="rId38" Type="http://schemas.openxmlformats.org/officeDocument/2006/relationships/image" Target="../media/image28.png"/><Relationship Id="rId2" Type="http://schemas.openxmlformats.org/officeDocument/2006/relationships/slideLayout" Target="../slideLayouts/slideLayout3.xml"/><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11.svg"/><Relationship Id="rId1" Type="http://schemas.openxmlformats.org/officeDocument/2006/relationships/tags" Target="../tags/tag2.xml"/><Relationship Id="rId6" Type="http://schemas.openxmlformats.org/officeDocument/2006/relationships/image" Target="../media/image3.png"/><Relationship Id="rId11" Type="http://schemas.openxmlformats.org/officeDocument/2006/relationships/image" Target="../media/image8.jpg"/><Relationship Id="rId24" Type="http://schemas.openxmlformats.org/officeDocument/2006/relationships/image" Target="../media/image26.png"/><Relationship Id="rId32" Type="http://schemas.openxmlformats.org/officeDocument/2006/relationships/image" Target="../media/image32.svg"/><Relationship Id="rId37" Type="http://schemas.openxmlformats.org/officeDocument/2006/relationships/image" Target="../media/image25.svg"/><Relationship Id="rId5" Type="http://schemas.openxmlformats.org/officeDocument/2006/relationships/image" Target="../media/image50.svg"/><Relationship Id="rId15" Type="http://schemas.openxmlformats.org/officeDocument/2006/relationships/image" Target="../media/image13.svg"/><Relationship Id="rId23" Type="http://schemas.openxmlformats.org/officeDocument/2006/relationships/image" Target="../media/image23.svg"/><Relationship Id="rId28" Type="http://schemas.openxmlformats.org/officeDocument/2006/relationships/image" Target="../media/image10.png"/><Relationship Id="rId36" Type="http://schemas.openxmlformats.org/officeDocument/2006/relationships/image" Target="../media/image24.png"/><Relationship Id="rId10" Type="http://schemas.openxmlformats.org/officeDocument/2006/relationships/image" Target="../media/image7.jpg"/><Relationship Id="rId19" Type="http://schemas.openxmlformats.org/officeDocument/2006/relationships/image" Target="../media/image19.svg"/><Relationship Id="rId31" Type="http://schemas.openxmlformats.org/officeDocument/2006/relationships/image" Target="../media/image31.png"/><Relationship Id="rId4" Type="http://schemas.openxmlformats.org/officeDocument/2006/relationships/image" Target="../media/image49.png"/><Relationship Id="rId9" Type="http://schemas.openxmlformats.org/officeDocument/2006/relationships/image" Target="../media/image6.jpg"/><Relationship Id="rId14" Type="http://schemas.openxmlformats.org/officeDocument/2006/relationships/image" Target="../media/image12.png"/><Relationship Id="rId22" Type="http://schemas.openxmlformats.org/officeDocument/2006/relationships/image" Target="../media/image22.png"/><Relationship Id="rId27" Type="http://schemas.openxmlformats.org/officeDocument/2006/relationships/image" Target="../media/image15.svg"/><Relationship Id="rId30" Type="http://schemas.openxmlformats.org/officeDocument/2006/relationships/image" Target="../media/image30.jpg"/><Relationship Id="rId35" Type="http://schemas.openxmlformats.org/officeDocument/2006/relationships/image" Target="../media/image37.jpg"/><Relationship Id="rId8" Type="http://schemas.openxmlformats.org/officeDocument/2006/relationships/image" Target="../media/image5.png"/><Relationship Id="rId3"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18" Type="http://schemas.openxmlformats.org/officeDocument/2006/relationships/image" Target="../media/image64.png"/><Relationship Id="rId26" Type="http://schemas.openxmlformats.org/officeDocument/2006/relationships/image" Target="../media/image27.svg"/><Relationship Id="rId3" Type="http://schemas.openxmlformats.org/officeDocument/2006/relationships/image" Target="../media/image35.png"/><Relationship Id="rId21" Type="http://schemas.openxmlformats.org/officeDocument/2006/relationships/image" Target="../media/image9.jpg"/><Relationship Id="rId7" Type="http://schemas.openxmlformats.org/officeDocument/2006/relationships/image" Target="../media/image53.svg"/><Relationship Id="rId12" Type="http://schemas.openxmlformats.org/officeDocument/2006/relationships/image" Target="../media/image58.png"/><Relationship Id="rId17" Type="http://schemas.openxmlformats.org/officeDocument/2006/relationships/image" Target="../media/image63.svg"/><Relationship Id="rId25" Type="http://schemas.openxmlformats.org/officeDocument/2006/relationships/image" Target="../media/image26.png"/><Relationship Id="rId2" Type="http://schemas.openxmlformats.org/officeDocument/2006/relationships/image" Target="../media/image5.png"/><Relationship Id="rId16" Type="http://schemas.openxmlformats.org/officeDocument/2006/relationships/image" Target="../media/image62.png"/><Relationship Id="rId20" Type="http://schemas.openxmlformats.org/officeDocument/2006/relationships/image" Target="../media/image30.jpg"/><Relationship Id="rId29"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52.png"/><Relationship Id="rId11" Type="http://schemas.openxmlformats.org/officeDocument/2006/relationships/image" Target="../media/image57.svg"/><Relationship Id="rId24" Type="http://schemas.openxmlformats.org/officeDocument/2006/relationships/image" Target="../media/image15.svg"/><Relationship Id="rId32" Type="http://schemas.openxmlformats.org/officeDocument/2006/relationships/image" Target="../media/image71.svg"/><Relationship Id="rId5" Type="http://schemas.openxmlformats.org/officeDocument/2006/relationships/image" Target="../media/image29.svg"/><Relationship Id="rId15" Type="http://schemas.openxmlformats.org/officeDocument/2006/relationships/image" Target="../media/image61.svg"/><Relationship Id="rId23" Type="http://schemas.openxmlformats.org/officeDocument/2006/relationships/image" Target="../media/image14.png"/><Relationship Id="rId28" Type="http://schemas.openxmlformats.org/officeDocument/2006/relationships/image" Target="../media/image67.png"/><Relationship Id="rId10" Type="http://schemas.openxmlformats.org/officeDocument/2006/relationships/image" Target="../media/image56.png"/><Relationship Id="rId19" Type="http://schemas.openxmlformats.org/officeDocument/2006/relationships/image" Target="../media/image65.svg"/><Relationship Id="rId31" Type="http://schemas.openxmlformats.org/officeDocument/2006/relationships/image" Target="../media/image70.png"/><Relationship Id="rId4" Type="http://schemas.openxmlformats.org/officeDocument/2006/relationships/image" Target="../media/image28.png"/><Relationship Id="rId9" Type="http://schemas.openxmlformats.org/officeDocument/2006/relationships/image" Target="../media/image55.svg"/><Relationship Id="rId14" Type="http://schemas.openxmlformats.org/officeDocument/2006/relationships/image" Target="../media/image60.png"/><Relationship Id="rId22" Type="http://schemas.openxmlformats.org/officeDocument/2006/relationships/image" Target="../media/image37.jpg"/><Relationship Id="rId27" Type="http://schemas.openxmlformats.org/officeDocument/2006/relationships/image" Target="../media/image66.png"/><Relationship Id="rId30" Type="http://schemas.openxmlformats.org/officeDocument/2006/relationships/image" Target="../media/image69.svg"/></Relationships>
</file>

<file path=ppt/slides/_rels/slide7.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30.jpg"/><Relationship Id="rId26" Type="http://schemas.openxmlformats.org/officeDocument/2006/relationships/image" Target="../media/image67.png"/><Relationship Id="rId3" Type="http://schemas.openxmlformats.org/officeDocument/2006/relationships/image" Target="../media/image35.png"/><Relationship Id="rId21" Type="http://schemas.openxmlformats.org/officeDocument/2006/relationships/image" Target="../media/image14.png"/><Relationship Id="rId34" Type="http://schemas.openxmlformats.org/officeDocument/2006/relationships/image" Target="../media/image73.pn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image" Target="../media/image66.png"/><Relationship Id="rId33" Type="http://schemas.openxmlformats.org/officeDocument/2006/relationships/image" Target="../media/image72.png"/><Relationship Id="rId2" Type="http://schemas.openxmlformats.org/officeDocument/2006/relationships/image" Target="../media/image5.png"/><Relationship Id="rId16" Type="http://schemas.openxmlformats.org/officeDocument/2006/relationships/image" Target="../media/image64.png"/><Relationship Id="rId20" Type="http://schemas.openxmlformats.org/officeDocument/2006/relationships/image" Target="../media/image37.jpg"/><Relationship Id="rId29"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54.png"/><Relationship Id="rId11" Type="http://schemas.openxmlformats.org/officeDocument/2006/relationships/image" Target="../media/image59.svg"/><Relationship Id="rId24" Type="http://schemas.openxmlformats.org/officeDocument/2006/relationships/image" Target="../media/image27.svg"/><Relationship Id="rId32" Type="http://schemas.openxmlformats.org/officeDocument/2006/relationships/image" Target="../media/image71.svg"/><Relationship Id="rId5" Type="http://schemas.openxmlformats.org/officeDocument/2006/relationships/image" Target="../media/image53.svg"/><Relationship Id="rId15" Type="http://schemas.openxmlformats.org/officeDocument/2006/relationships/image" Target="../media/image63.svg"/><Relationship Id="rId23" Type="http://schemas.openxmlformats.org/officeDocument/2006/relationships/image" Target="../media/image26.png"/><Relationship Id="rId28" Type="http://schemas.openxmlformats.org/officeDocument/2006/relationships/image" Target="../media/image69.svg"/><Relationship Id="rId10" Type="http://schemas.openxmlformats.org/officeDocument/2006/relationships/image" Target="../media/image58.png"/><Relationship Id="rId19" Type="http://schemas.openxmlformats.org/officeDocument/2006/relationships/image" Target="../media/image9.jpg"/><Relationship Id="rId31" Type="http://schemas.openxmlformats.org/officeDocument/2006/relationships/image" Target="../media/image70.pn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image" Target="../media/image15.svg"/><Relationship Id="rId27" Type="http://schemas.openxmlformats.org/officeDocument/2006/relationships/image" Target="../media/image68.png"/><Relationship Id="rId30" Type="http://schemas.openxmlformats.org/officeDocument/2006/relationships/image" Target="../media/image29.svg"/><Relationship Id="rId8" Type="http://schemas.openxmlformats.org/officeDocument/2006/relationships/image" Target="../media/image56.png"/></Relationships>
</file>

<file path=ppt/slides/_rels/slide8.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30.jpg"/><Relationship Id="rId26" Type="http://schemas.openxmlformats.org/officeDocument/2006/relationships/image" Target="../media/image67.png"/><Relationship Id="rId3" Type="http://schemas.openxmlformats.org/officeDocument/2006/relationships/image" Target="../media/image35.png"/><Relationship Id="rId21" Type="http://schemas.openxmlformats.org/officeDocument/2006/relationships/image" Target="../media/image14.png"/><Relationship Id="rId34" Type="http://schemas.openxmlformats.org/officeDocument/2006/relationships/image" Target="../media/image74.pn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image" Target="../media/image66.png"/><Relationship Id="rId33" Type="http://schemas.openxmlformats.org/officeDocument/2006/relationships/image" Target="../media/image72.png"/><Relationship Id="rId2" Type="http://schemas.openxmlformats.org/officeDocument/2006/relationships/image" Target="../media/image5.png"/><Relationship Id="rId16" Type="http://schemas.openxmlformats.org/officeDocument/2006/relationships/image" Target="../media/image64.png"/><Relationship Id="rId20" Type="http://schemas.openxmlformats.org/officeDocument/2006/relationships/image" Target="../media/image37.jpg"/><Relationship Id="rId29"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54.png"/><Relationship Id="rId11" Type="http://schemas.openxmlformats.org/officeDocument/2006/relationships/image" Target="../media/image59.svg"/><Relationship Id="rId24" Type="http://schemas.openxmlformats.org/officeDocument/2006/relationships/image" Target="../media/image27.svg"/><Relationship Id="rId32" Type="http://schemas.openxmlformats.org/officeDocument/2006/relationships/image" Target="../media/image71.svg"/><Relationship Id="rId5" Type="http://schemas.openxmlformats.org/officeDocument/2006/relationships/image" Target="../media/image53.svg"/><Relationship Id="rId15" Type="http://schemas.openxmlformats.org/officeDocument/2006/relationships/image" Target="../media/image63.svg"/><Relationship Id="rId23" Type="http://schemas.openxmlformats.org/officeDocument/2006/relationships/image" Target="../media/image26.png"/><Relationship Id="rId28" Type="http://schemas.openxmlformats.org/officeDocument/2006/relationships/image" Target="../media/image69.svg"/><Relationship Id="rId10" Type="http://schemas.openxmlformats.org/officeDocument/2006/relationships/image" Target="../media/image58.png"/><Relationship Id="rId19" Type="http://schemas.openxmlformats.org/officeDocument/2006/relationships/image" Target="../media/image9.jpg"/><Relationship Id="rId31" Type="http://schemas.openxmlformats.org/officeDocument/2006/relationships/image" Target="../media/image70.pn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image" Target="../media/image15.svg"/><Relationship Id="rId27" Type="http://schemas.openxmlformats.org/officeDocument/2006/relationships/image" Target="../media/image68.png"/><Relationship Id="rId30" Type="http://schemas.openxmlformats.org/officeDocument/2006/relationships/image" Target="../media/image29.svg"/><Relationship Id="rId8" Type="http://schemas.openxmlformats.org/officeDocument/2006/relationships/image" Target="../media/image56.png"/></Relationships>
</file>

<file path=ppt/slides/_rels/slide9.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2.png"/><Relationship Id="rId18" Type="http://schemas.openxmlformats.org/officeDocument/2006/relationships/image" Target="../media/image78.png"/><Relationship Id="rId26" Type="http://schemas.openxmlformats.org/officeDocument/2006/relationships/image" Target="../media/image55.svg"/><Relationship Id="rId3" Type="http://schemas.openxmlformats.org/officeDocument/2006/relationships/image" Target="../media/image37.jpg"/><Relationship Id="rId21" Type="http://schemas.openxmlformats.org/officeDocument/2006/relationships/image" Target="../media/image81.png"/><Relationship Id="rId7" Type="http://schemas.openxmlformats.org/officeDocument/2006/relationships/image" Target="../media/image68.png"/><Relationship Id="rId12" Type="http://schemas.openxmlformats.org/officeDocument/2006/relationships/image" Target="../media/image71.svg"/><Relationship Id="rId17" Type="http://schemas.openxmlformats.org/officeDocument/2006/relationships/image" Target="../media/image77.png"/><Relationship Id="rId25" Type="http://schemas.openxmlformats.org/officeDocument/2006/relationships/image" Target="../media/image54.png"/><Relationship Id="rId2" Type="http://schemas.openxmlformats.org/officeDocument/2006/relationships/image" Target="../media/image35.png"/><Relationship Id="rId16" Type="http://schemas.openxmlformats.org/officeDocument/2006/relationships/image" Target="../media/image76.png"/><Relationship Id="rId20"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66.png"/><Relationship Id="rId11" Type="http://schemas.openxmlformats.org/officeDocument/2006/relationships/image" Target="../media/image70.png"/><Relationship Id="rId24" Type="http://schemas.openxmlformats.org/officeDocument/2006/relationships/image" Target="../media/image53.svg"/><Relationship Id="rId5" Type="http://schemas.openxmlformats.org/officeDocument/2006/relationships/image" Target="../media/image15.svg"/><Relationship Id="rId15" Type="http://schemas.openxmlformats.org/officeDocument/2006/relationships/image" Target="../media/image75.png"/><Relationship Id="rId23" Type="http://schemas.openxmlformats.org/officeDocument/2006/relationships/image" Target="../media/image52.png"/><Relationship Id="rId28" Type="http://schemas.openxmlformats.org/officeDocument/2006/relationships/image" Target="../media/image57.svg"/><Relationship Id="rId10" Type="http://schemas.openxmlformats.org/officeDocument/2006/relationships/image" Target="../media/image29.svg"/><Relationship Id="rId19" Type="http://schemas.openxmlformats.org/officeDocument/2006/relationships/image" Target="../media/image79.png"/><Relationship Id="rId4" Type="http://schemas.openxmlformats.org/officeDocument/2006/relationships/image" Target="../media/image14.png"/><Relationship Id="rId9" Type="http://schemas.openxmlformats.org/officeDocument/2006/relationships/image" Target="../media/image28.pn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06170" y="-101309"/>
            <a:ext cx="11684000" cy="13335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dirty="0">
                <a:latin typeface="Calibri" pitchFamily="34" charset="0"/>
                <a:cs typeface="Calibri" pitchFamily="34" charset="0"/>
              </a:rPr>
              <a:t>Cybersecurity Technology for Critical Power Infrastructure AI-Based Centralized Defense and Edge Resilience</a:t>
            </a:r>
          </a:p>
        </p:txBody>
      </p:sp>
      <p:pic>
        <p:nvPicPr>
          <p:cNvPr id="7" name="Picture 6" descr="Graphical user interface, application&#10;&#10;Description automatically generated">
            <a:extLst>
              <a:ext uri="{FF2B5EF4-FFF2-40B4-BE49-F238E27FC236}">
                <a16:creationId xmlns:a16="http://schemas.microsoft.com/office/drawing/2014/main" id="{B5704F40-E73C-7547-BEC3-267FE39C3A6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82724" y="2840200"/>
            <a:ext cx="5701682" cy="3317094"/>
          </a:xfrm>
          <a:prstGeom prst="rect">
            <a:avLst/>
          </a:prstGeom>
        </p:spPr>
      </p:pic>
      <p:sp>
        <p:nvSpPr>
          <p:cNvPr id="9" name="Rectangle 8">
            <a:extLst>
              <a:ext uri="{FF2B5EF4-FFF2-40B4-BE49-F238E27FC236}">
                <a16:creationId xmlns:a16="http://schemas.microsoft.com/office/drawing/2014/main" id="{27F3E9FB-5B00-AC4D-87DA-E0E81B4FD88E}"/>
              </a:ext>
            </a:extLst>
          </p:cNvPr>
          <p:cNvSpPr/>
          <p:nvPr/>
        </p:nvSpPr>
        <p:spPr>
          <a:xfrm>
            <a:off x="2534928" y="2721050"/>
            <a:ext cx="2328330" cy="584775"/>
          </a:xfrm>
          <a:prstGeom prst="rect">
            <a:avLst/>
          </a:prstGeom>
        </p:spPr>
        <p:txBody>
          <a:bodyPr wrap="none">
            <a:spAutoFit/>
          </a:bodyPr>
          <a:lstStyle/>
          <a:p>
            <a:pPr algn="ctr"/>
            <a:r>
              <a:rPr lang="en-US" sz="1600" b="1" dirty="0"/>
              <a:t>Israel</a:t>
            </a:r>
            <a:r>
              <a:rPr lang="en-US" altLang="zh-CN" sz="1600" b="1" dirty="0"/>
              <a:t>-U.S.</a:t>
            </a:r>
            <a:r>
              <a:rPr lang="en-US" sz="1600" b="1" dirty="0"/>
              <a:t> Energy Center </a:t>
            </a:r>
          </a:p>
          <a:p>
            <a:pPr algn="ctr"/>
            <a:r>
              <a:rPr lang="en-US" sz="1600" b="1" dirty="0"/>
              <a:t>(Cyber Topic)</a:t>
            </a:r>
          </a:p>
        </p:txBody>
      </p:sp>
      <p:sp>
        <p:nvSpPr>
          <p:cNvPr id="2" name="Title 1">
            <a:extLst>
              <a:ext uri="{FF2B5EF4-FFF2-40B4-BE49-F238E27FC236}">
                <a16:creationId xmlns:a16="http://schemas.microsoft.com/office/drawing/2014/main" id="{8FD52026-5F24-5F9A-9F0D-6C43FC297B4B}"/>
              </a:ext>
            </a:extLst>
          </p:cNvPr>
          <p:cNvSpPr txBox="1">
            <a:spLocks/>
          </p:cNvSpPr>
          <p:nvPr/>
        </p:nvSpPr>
        <p:spPr>
          <a:xfrm>
            <a:off x="6250745" y="2430474"/>
            <a:ext cx="5701682" cy="3885920"/>
          </a:xfrm>
          <a:prstGeom prst="rect">
            <a:avLst/>
          </a:prstGeom>
        </p:spPr>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u="sng" dirty="0">
                <a:solidFill>
                  <a:srgbClr val="003057"/>
                </a:solidFill>
                <a:latin typeface="Roboto" panose="02000000000000000000" pitchFamily="2" charset="0"/>
                <a:ea typeface="Roboto" panose="02000000000000000000" pitchFamily="2" charset="0"/>
              </a:rPr>
              <a:t>Task 7</a:t>
            </a:r>
            <a:br>
              <a:rPr lang="en-US" sz="2800" b="1" dirty="0">
                <a:solidFill>
                  <a:srgbClr val="003057"/>
                </a:solidFill>
                <a:latin typeface="Roboto" panose="02000000000000000000" pitchFamily="2" charset="0"/>
                <a:ea typeface="Roboto" panose="02000000000000000000" pitchFamily="2" charset="0"/>
              </a:rPr>
            </a:br>
            <a:r>
              <a:rPr lang="en-US" sz="2800" b="1" dirty="0">
                <a:solidFill>
                  <a:srgbClr val="0070C0"/>
                </a:solidFill>
                <a:latin typeface="Roboto" panose="02000000000000000000" pitchFamily="2" charset="0"/>
                <a:ea typeface="Roboto" panose="02000000000000000000" pitchFamily="2" charset="0"/>
              </a:rPr>
              <a:t>Malware Threat Mitigation in SCADA/ICS (SCAWATCH</a:t>
            </a:r>
            <a:r>
              <a:rPr lang="en-US" sz="2800" b="1" dirty="0">
                <a:solidFill>
                  <a:srgbClr val="0070C0"/>
                </a:solidFill>
                <a:latin typeface="Roboto" panose="02000000000000000000" pitchFamily="2" charset="0"/>
                <a:ea typeface="Roboto" panose="02000000000000000000" pitchFamily="2" charset="0"/>
                <a:sym typeface="Wingdings" pitchFamily="2" charset="2"/>
              </a:rPr>
              <a:t>)</a:t>
            </a:r>
            <a:br>
              <a:rPr lang="en-US" sz="2800" b="1" dirty="0">
                <a:solidFill>
                  <a:srgbClr val="003057"/>
                </a:solidFill>
                <a:latin typeface="Roboto" panose="02000000000000000000" pitchFamily="2" charset="0"/>
                <a:ea typeface="Roboto" panose="02000000000000000000" pitchFamily="2" charset="0"/>
              </a:rPr>
            </a:br>
            <a:endParaRPr lang="en-US" sz="2800" b="1" dirty="0">
              <a:solidFill>
                <a:srgbClr val="003057"/>
              </a:solidFill>
              <a:latin typeface="Roboto" panose="02000000000000000000" pitchFamily="2" charset="0"/>
              <a:ea typeface="Roboto" panose="02000000000000000000" pitchFamily="2" charset="0"/>
            </a:endParaRPr>
          </a:p>
          <a:p>
            <a:pPr algn="ctr"/>
            <a:br>
              <a:rPr lang="en-US" sz="2800" b="1" dirty="0">
                <a:solidFill>
                  <a:srgbClr val="003057"/>
                </a:solidFill>
                <a:latin typeface="Roboto" panose="02000000000000000000" pitchFamily="2" charset="0"/>
                <a:ea typeface="Roboto" panose="02000000000000000000" pitchFamily="2" charset="0"/>
              </a:rPr>
            </a:br>
            <a:r>
              <a:rPr lang="en-US" sz="2800" dirty="0">
                <a:solidFill>
                  <a:srgbClr val="003057"/>
                </a:solidFill>
                <a:latin typeface="Roboto" panose="02000000000000000000" pitchFamily="2" charset="0"/>
                <a:ea typeface="Roboto" panose="02000000000000000000" pitchFamily="2" charset="0"/>
              </a:rPr>
              <a:t>Dr. </a:t>
            </a:r>
            <a:r>
              <a:rPr lang="en-US" sz="2800" dirty="0" err="1">
                <a:solidFill>
                  <a:srgbClr val="003057"/>
                </a:solidFill>
                <a:latin typeface="Roboto" panose="02000000000000000000" pitchFamily="2" charset="0"/>
                <a:ea typeface="Roboto" panose="02000000000000000000" pitchFamily="2" charset="0"/>
              </a:rPr>
              <a:t>Wenke</a:t>
            </a:r>
            <a:r>
              <a:rPr lang="en-US" sz="2800" dirty="0">
                <a:solidFill>
                  <a:srgbClr val="003057"/>
                </a:solidFill>
                <a:latin typeface="Roboto" panose="02000000000000000000" pitchFamily="2" charset="0"/>
                <a:ea typeface="Roboto" panose="02000000000000000000" pitchFamily="2" charset="0"/>
              </a:rPr>
              <a:t> Lee, Feng Bo</a:t>
            </a:r>
          </a:p>
          <a:p>
            <a:pPr algn="ctr"/>
            <a:r>
              <a:rPr lang="en-US" sz="2800" dirty="0">
                <a:solidFill>
                  <a:srgbClr val="003057"/>
                </a:solidFill>
                <a:latin typeface="Roboto" panose="02000000000000000000" pitchFamily="2" charset="0"/>
                <a:ea typeface="Roboto" panose="02000000000000000000" pitchFamily="2" charset="0"/>
              </a:rPr>
              <a:t>Georgia Institute of Technology</a:t>
            </a:r>
          </a:p>
          <a:p>
            <a:pPr algn="ctr"/>
            <a:r>
              <a:rPr lang="en-US" sz="2800" dirty="0">
                <a:solidFill>
                  <a:srgbClr val="003057"/>
                </a:solidFill>
                <a:latin typeface="Roboto" panose="02000000000000000000" pitchFamily="2" charset="0"/>
                <a:ea typeface="Roboto" panose="02000000000000000000" pitchFamily="2" charset="0"/>
              </a:rPr>
              <a:t>October 9-10, 2023</a:t>
            </a:r>
          </a:p>
        </p:txBody>
      </p:sp>
      <p:sp>
        <p:nvSpPr>
          <p:cNvPr id="6" name="Title 1">
            <a:extLst>
              <a:ext uri="{FF2B5EF4-FFF2-40B4-BE49-F238E27FC236}">
                <a16:creationId xmlns:a16="http://schemas.microsoft.com/office/drawing/2014/main" id="{CA23CD5A-961E-49F4-C08E-A52622B9C164}"/>
              </a:ext>
            </a:extLst>
          </p:cNvPr>
          <p:cNvSpPr txBox="1">
            <a:spLocks/>
          </p:cNvSpPr>
          <p:nvPr/>
        </p:nvSpPr>
        <p:spPr>
          <a:xfrm>
            <a:off x="2739467" y="1338260"/>
            <a:ext cx="5962761" cy="805017"/>
          </a:xfrm>
          <a:prstGeom prst="rect">
            <a:avLst/>
          </a:prstGeom>
        </p:spPr>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rgbClr val="FF0000"/>
                </a:solidFill>
                <a:latin typeface="Roboto" panose="02000000000000000000" pitchFamily="2" charset="0"/>
                <a:ea typeface="Roboto" panose="02000000000000000000" pitchFamily="2" charset="0"/>
              </a:rPr>
              <a:t>BIRD Workshop at ASU</a:t>
            </a:r>
          </a:p>
        </p:txBody>
      </p:sp>
    </p:spTree>
    <p:extLst>
      <p:ext uri="{BB962C8B-B14F-4D97-AF65-F5344CB8AC3E}">
        <p14:creationId xmlns:p14="http://schemas.microsoft.com/office/powerpoint/2010/main" val="4016351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898D-1CC8-A446-8AC5-082057F5BE56}"/>
              </a:ext>
            </a:extLst>
          </p:cNvPr>
          <p:cNvSpPr>
            <a:spLocks noGrp="1"/>
          </p:cNvSpPr>
          <p:nvPr>
            <p:ph type="title"/>
          </p:nvPr>
        </p:nvSpPr>
        <p:spPr>
          <a:xfrm>
            <a:off x="994913" y="-131794"/>
            <a:ext cx="9811110" cy="1447431"/>
          </a:xfrm>
        </p:spPr>
        <p:txBody>
          <a:bodyPr>
            <a:normAutofit/>
          </a:bodyPr>
          <a:lstStyle/>
          <a:p>
            <a:r>
              <a:rPr lang="en-US" sz="3600" b="1" dirty="0"/>
              <a:t>Code </a:t>
            </a:r>
            <a:r>
              <a:rPr lang="en-US" sz="3600" b="1" dirty="0">
                <a:solidFill>
                  <a:srgbClr val="0070C0"/>
                </a:solidFill>
              </a:rPr>
              <a:t>(SCAWATCH) </a:t>
            </a:r>
            <a:r>
              <a:rPr lang="en-US" sz="3600" b="1" dirty="0"/>
              <a:t>Released to our Industry Partner</a:t>
            </a:r>
          </a:p>
        </p:txBody>
      </p:sp>
      <p:sp>
        <p:nvSpPr>
          <p:cNvPr id="4" name="TextBox 3">
            <a:extLst>
              <a:ext uri="{FF2B5EF4-FFF2-40B4-BE49-F238E27FC236}">
                <a16:creationId xmlns:a16="http://schemas.microsoft.com/office/drawing/2014/main" id="{6DB7BA42-7D5E-7460-2DDC-B38A22E02B1E}"/>
              </a:ext>
            </a:extLst>
          </p:cNvPr>
          <p:cNvSpPr txBox="1"/>
          <p:nvPr/>
        </p:nvSpPr>
        <p:spPr>
          <a:xfrm>
            <a:off x="295053" y="1054027"/>
            <a:ext cx="8200360" cy="400110"/>
          </a:xfrm>
          <a:prstGeom prst="rect">
            <a:avLst/>
          </a:prstGeom>
          <a:noFill/>
        </p:spPr>
        <p:txBody>
          <a:bodyPr wrap="square">
            <a:spAutoFit/>
          </a:bodyPr>
          <a:lstStyle/>
          <a:p>
            <a:r>
              <a:rPr lang="en-US" sz="2000" dirty="0">
                <a:latin typeface="Courier New" panose="02070309020205020404" pitchFamily="49" charset="0"/>
                <a:cs typeface="Courier New" panose="02070309020205020404" pitchFamily="49" charset="0"/>
              </a:rPr>
              <a:t>https://github.com/lordmoses/SCAWATCH</a:t>
            </a:r>
          </a:p>
        </p:txBody>
      </p:sp>
      <p:sp>
        <p:nvSpPr>
          <p:cNvPr id="16" name="TextBox 15">
            <a:extLst>
              <a:ext uri="{FF2B5EF4-FFF2-40B4-BE49-F238E27FC236}">
                <a16:creationId xmlns:a16="http://schemas.microsoft.com/office/drawing/2014/main" id="{2A75ED12-C905-BA28-7868-AAA193A2D11D}"/>
              </a:ext>
            </a:extLst>
          </p:cNvPr>
          <p:cNvSpPr txBox="1"/>
          <p:nvPr/>
        </p:nvSpPr>
        <p:spPr>
          <a:xfrm>
            <a:off x="411125" y="1919924"/>
            <a:ext cx="5109388" cy="1200329"/>
          </a:xfrm>
          <a:prstGeom prst="rect">
            <a:avLst/>
          </a:prstGeom>
          <a:noFill/>
          <a:ln>
            <a:solidFill>
              <a:schemeClr val="tx1"/>
            </a:solidFill>
          </a:ln>
        </p:spPr>
        <p:txBody>
          <a:bodyPr wrap="square">
            <a:spAutoFit/>
          </a:bodyPr>
          <a:lstStyle/>
          <a:p>
            <a:pPr>
              <a:buFont typeface="+mj-lt"/>
              <a:buAutoNum type="arabicPeriod"/>
            </a:pPr>
            <a:r>
              <a:rPr lang="en-US" sz="1200" dirty="0">
                <a:effectLst/>
                <a:latin typeface="Courier New" panose="02070309020205020404" pitchFamily="49" charset="0"/>
                <a:cs typeface="Courier New" panose="02070309020205020404" pitchFamily="49" charset="0"/>
              </a:rPr>
              <a:t>git clone https://github.com/lordmoses/</a:t>
            </a:r>
            <a:r>
              <a:rPr lang="en-US" sz="1200" dirty="0" err="1">
                <a:effectLst/>
                <a:latin typeface="Courier New" panose="02070309020205020404" pitchFamily="49" charset="0"/>
                <a:cs typeface="Courier New" panose="02070309020205020404" pitchFamily="49" charset="0"/>
              </a:rPr>
              <a:t>SCAWATCH.git</a:t>
            </a:r>
            <a:endParaRPr lang="en-US" sz="1200" dirty="0">
              <a:effectLst/>
              <a:latin typeface="Courier New" panose="02070309020205020404" pitchFamily="49" charset="0"/>
              <a:cs typeface="Courier New" panose="02070309020205020404" pitchFamily="49" charset="0"/>
            </a:endParaRPr>
          </a:p>
          <a:p>
            <a:pPr>
              <a:buFont typeface="+mj-lt"/>
              <a:buAutoNum type="arabicPeriod"/>
            </a:pPr>
            <a:r>
              <a:rPr lang="en-US" sz="1200" dirty="0">
                <a:effectLst/>
                <a:latin typeface="Courier New" panose="02070309020205020404" pitchFamily="49" charset="0"/>
                <a:cs typeface="Courier New" panose="02070309020205020404" pitchFamily="49" charset="0"/>
              </a:rPr>
              <a:t>cd SCAWATCH</a:t>
            </a:r>
          </a:p>
          <a:p>
            <a:pPr>
              <a:buFont typeface="+mj-lt"/>
              <a:buAutoNum type="arabicPeriod"/>
            </a:pPr>
            <a:r>
              <a:rPr lang="en-US" sz="1200" dirty="0">
                <a:effectLst/>
                <a:latin typeface="Courier New" panose="02070309020205020404" pitchFamily="49" charset="0"/>
                <a:cs typeface="Courier New" panose="02070309020205020404" pitchFamily="49" charset="0"/>
              </a:rPr>
              <a:t>pip install -r </a:t>
            </a:r>
            <a:r>
              <a:rPr lang="en-US" sz="1200" dirty="0" err="1">
                <a:effectLst/>
                <a:latin typeface="Courier New" panose="02070309020205020404" pitchFamily="49" charset="0"/>
                <a:cs typeface="Courier New" panose="02070309020205020404" pitchFamily="49" charset="0"/>
              </a:rPr>
              <a:t>requirements.txt</a:t>
            </a:r>
            <a:endParaRPr lang="en-US" sz="1200" dirty="0">
              <a:effectLst/>
              <a:latin typeface="Courier New" panose="02070309020205020404" pitchFamily="49" charset="0"/>
              <a:cs typeface="Courier New" panose="02070309020205020404" pitchFamily="49" charset="0"/>
            </a:endParaRPr>
          </a:p>
          <a:p>
            <a:pPr>
              <a:buFont typeface="+mj-lt"/>
              <a:buAutoNum type="arabicPeriod"/>
            </a:pPr>
            <a:r>
              <a:rPr lang="en-US" sz="1200" dirty="0">
                <a:effectLst/>
                <a:latin typeface="Courier New" panose="02070309020205020404" pitchFamily="49" charset="0"/>
                <a:cs typeface="Courier New" panose="02070309020205020404" pitchFamily="49" charset="0"/>
              </a:rPr>
              <a:t>Edit </a:t>
            </a:r>
            <a:r>
              <a:rPr lang="en-US" sz="1200" dirty="0" err="1">
                <a:effectLst/>
                <a:latin typeface="Courier New" panose="02070309020205020404" pitchFamily="49" charset="0"/>
                <a:cs typeface="Courier New" panose="02070309020205020404" pitchFamily="49" charset="0"/>
              </a:rPr>
              <a:t>config.json</a:t>
            </a:r>
            <a:r>
              <a:rPr lang="en-US" sz="1200" dirty="0">
                <a:effectLst/>
                <a:latin typeface="Courier New" panose="02070309020205020404" pitchFamily="49" charset="0"/>
                <a:cs typeface="Courier New" panose="02070309020205020404" pitchFamily="49" charset="0"/>
              </a:rPr>
              <a:t> </a:t>
            </a:r>
          </a:p>
          <a:p>
            <a:pPr>
              <a:buFont typeface="+mj-lt"/>
              <a:buAutoNum type="arabicPeriod"/>
            </a:pPr>
            <a:r>
              <a:rPr lang="en-US" sz="1200" dirty="0">
                <a:effectLst/>
                <a:latin typeface="Courier New" panose="02070309020205020404" pitchFamily="49" charset="0"/>
                <a:cs typeface="Courier New" panose="02070309020205020404" pitchFamily="49" charset="0"/>
              </a:rPr>
              <a:t>python3 </a:t>
            </a:r>
            <a:r>
              <a:rPr lang="en-US" sz="1200" dirty="0" err="1">
                <a:effectLst/>
                <a:latin typeface="Courier New" panose="02070309020205020404" pitchFamily="49" charset="0"/>
                <a:cs typeface="Courier New" panose="02070309020205020404" pitchFamily="49" charset="0"/>
              </a:rPr>
              <a:t>scawatch.py</a:t>
            </a:r>
            <a:endParaRPr lang="en-US" sz="1200" dirty="0">
              <a:effectLst/>
              <a:latin typeface="Courier New" panose="02070309020205020404" pitchFamily="49" charset="0"/>
              <a:cs typeface="Courier New" panose="02070309020205020404" pitchFamily="49" charset="0"/>
            </a:endParaRPr>
          </a:p>
          <a:p>
            <a:pPr>
              <a:buFont typeface="+mj-lt"/>
              <a:buAutoNum type="arabicPeriod"/>
            </a:pPr>
            <a:r>
              <a:rPr lang="en-US" sz="1200" dirty="0">
                <a:effectLst/>
                <a:latin typeface="Courier New" panose="02070309020205020404" pitchFamily="49" charset="0"/>
                <a:cs typeface="Courier New" panose="02070309020205020404" pitchFamily="49" charset="0"/>
              </a:rPr>
              <a:t>To end things, press CTRL -C</a:t>
            </a:r>
            <a:endParaRPr lang="en-US" dirty="0">
              <a:effectLst/>
            </a:endParaRPr>
          </a:p>
        </p:txBody>
      </p:sp>
      <p:sp>
        <p:nvSpPr>
          <p:cNvPr id="18" name="TextBox 17">
            <a:extLst>
              <a:ext uri="{FF2B5EF4-FFF2-40B4-BE49-F238E27FC236}">
                <a16:creationId xmlns:a16="http://schemas.microsoft.com/office/drawing/2014/main" id="{CBDD0B2D-C0D8-76C4-8463-B5D4F652A34B}"/>
              </a:ext>
            </a:extLst>
          </p:cNvPr>
          <p:cNvSpPr txBox="1"/>
          <p:nvPr/>
        </p:nvSpPr>
        <p:spPr>
          <a:xfrm>
            <a:off x="411125" y="3740616"/>
            <a:ext cx="6259306" cy="2677656"/>
          </a:xfrm>
          <a:prstGeom prst="rect">
            <a:avLst/>
          </a:prstGeom>
          <a:noFill/>
          <a:ln>
            <a:solidFill>
              <a:schemeClr val="tx1"/>
            </a:solidFill>
          </a:ln>
        </p:spPr>
        <p:txBody>
          <a:bodyPr wrap="square">
            <a:spAutoFit/>
          </a:bodyPr>
          <a:lstStyle/>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size_limit</a:t>
            </a:r>
            <a:r>
              <a:rPr lang="en-US" sz="1400" dirty="0">
                <a:latin typeface="Courier New" panose="02070309020205020404" pitchFamily="49" charset="0"/>
                <a:cs typeface="Courier New" panose="02070309020205020404" pitchFamily="49" charset="0"/>
              </a:rPr>
              <a:t>" : 50,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check_interval</a:t>
            </a:r>
            <a:r>
              <a:rPr lang="en-US" sz="1400" dirty="0">
                <a:latin typeface="Courier New" panose="02070309020205020404" pitchFamily="49" charset="0"/>
                <a:cs typeface="Courier New" panose="02070309020205020404" pitchFamily="49" charset="0"/>
              </a:rPr>
              <a:t>" : 5,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procmon_location</a:t>
            </a:r>
            <a:r>
              <a:rPr lang="en-US" sz="1400" dirty="0">
                <a:latin typeface="Courier New" panose="02070309020205020404" pitchFamily="49" charset="0"/>
                <a:cs typeface="Courier New" panose="02070309020205020404" pitchFamily="49" charset="0"/>
              </a:rPr>
              <a:t>" : "C:/Users/Desktop/</a:t>
            </a:r>
            <a:r>
              <a:rPr lang="en-US" sz="1400" dirty="0" err="1">
                <a:latin typeface="Courier New" panose="02070309020205020404" pitchFamily="49" charset="0"/>
                <a:cs typeface="Courier New" panose="02070309020205020404" pitchFamily="49" charset="0"/>
              </a:rPr>
              <a:t>Procmon.exe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scada_process</a:t>
            </a:r>
            <a:r>
              <a:rPr lang="en-US" sz="1400"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ScadaBR.exe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"ENABLE_LOCAL_STORAGE": 1,</a:t>
            </a:r>
          </a:p>
          <a:p>
            <a:r>
              <a:rPr lang="en-US" sz="1400" dirty="0">
                <a:latin typeface="Courier New" panose="02070309020205020404" pitchFamily="49" charset="0"/>
                <a:cs typeface="Courier New" panose="02070309020205020404" pitchFamily="49" charset="0"/>
              </a:rPr>
              <a:t>    "SEND_LOGS_TO_REMOTE_SERVER": 1,</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remote_server_machine</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avatar@AVATAR.gatech.edu</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remote_server_folder</a:t>
            </a:r>
            <a:r>
              <a:rPr lang="en-US" sz="1400" dirty="0">
                <a:latin typeface="Courier New" panose="02070309020205020404" pitchFamily="49" charset="0"/>
                <a:cs typeface="Courier New" panose="02070309020205020404" pitchFamily="49" charset="0"/>
              </a:rPr>
              <a:t>" : "/home/AVATAR",</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ssh_client_identity_file</a:t>
            </a:r>
            <a:r>
              <a:rPr lang="en-US" sz="1400" dirty="0">
                <a:latin typeface="Courier New" panose="02070309020205020404" pitchFamily="49" charset="0"/>
                <a:cs typeface="Courier New" panose="02070309020205020404" pitchFamily="49" charset="0"/>
              </a:rPr>
              <a:t>" : "C:/Users/.</a:t>
            </a:r>
            <a:r>
              <a:rPr lang="en-US" sz="1400" dirty="0" err="1">
                <a:latin typeface="Courier New" panose="02070309020205020404" pitchFamily="49" charset="0"/>
                <a:cs typeface="Courier New" panose="02070309020205020404" pitchFamily="49" charset="0"/>
              </a:rPr>
              <a:t>ssh</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id_rsa</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"DEBUG_MODE" : 0</a:t>
            </a:r>
          </a:p>
          <a:p>
            <a:r>
              <a:rPr lang="en-US" sz="1400" dirty="0">
                <a:latin typeface="Courier New" panose="02070309020205020404" pitchFamily="49" charset="0"/>
                <a:cs typeface="Courier New" panose="02070309020205020404" pitchFamily="49" charset="0"/>
              </a:rPr>
              <a:t>}</a:t>
            </a:r>
          </a:p>
        </p:txBody>
      </p:sp>
      <p:sp>
        <p:nvSpPr>
          <p:cNvPr id="19" name="TextBox 18">
            <a:extLst>
              <a:ext uri="{FF2B5EF4-FFF2-40B4-BE49-F238E27FC236}">
                <a16:creationId xmlns:a16="http://schemas.microsoft.com/office/drawing/2014/main" id="{ED5C4D3D-5393-6AEE-25C4-B300021E13F8}"/>
              </a:ext>
            </a:extLst>
          </p:cNvPr>
          <p:cNvSpPr txBox="1"/>
          <p:nvPr/>
        </p:nvSpPr>
        <p:spPr>
          <a:xfrm>
            <a:off x="295053" y="3328022"/>
            <a:ext cx="2820287" cy="400110"/>
          </a:xfrm>
          <a:prstGeom prst="rect">
            <a:avLst/>
          </a:prstGeom>
          <a:noFill/>
        </p:spPr>
        <p:txBody>
          <a:bodyPr wrap="square" rtlCol="0">
            <a:spAutoFit/>
          </a:bodyPr>
          <a:lstStyle/>
          <a:p>
            <a:pPr algn="ctr"/>
            <a:r>
              <a:rPr lang="en-US" sz="2000" dirty="0"/>
              <a:t>Configuration </a:t>
            </a:r>
            <a:r>
              <a:rPr lang="en-US" sz="2000" dirty="0" err="1"/>
              <a:t>config.json</a:t>
            </a:r>
            <a:endParaRPr lang="en-US" sz="2000" dirty="0"/>
          </a:p>
        </p:txBody>
      </p:sp>
      <p:sp>
        <p:nvSpPr>
          <p:cNvPr id="20" name="TextBox 19">
            <a:extLst>
              <a:ext uri="{FF2B5EF4-FFF2-40B4-BE49-F238E27FC236}">
                <a16:creationId xmlns:a16="http://schemas.microsoft.com/office/drawing/2014/main" id="{9B41CD6B-F067-CA5A-6A62-65F63DD69126}"/>
              </a:ext>
            </a:extLst>
          </p:cNvPr>
          <p:cNvSpPr txBox="1"/>
          <p:nvPr/>
        </p:nvSpPr>
        <p:spPr>
          <a:xfrm>
            <a:off x="295053" y="1554163"/>
            <a:ext cx="2036579" cy="400110"/>
          </a:xfrm>
          <a:prstGeom prst="rect">
            <a:avLst/>
          </a:prstGeom>
          <a:noFill/>
        </p:spPr>
        <p:txBody>
          <a:bodyPr wrap="square" rtlCol="0">
            <a:spAutoFit/>
          </a:bodyPr>
          <a:lstStyle/>
          <a:p>
            <a:pPr algn="ctr"/>
            <a:r>
              <a:rPr lang="en-US" sz="2000" dirty="0"/>
              <a:t>Installation Steps</a:t>
            </a:r>
          </a:p>
        </p:txBody>
      </p:sp>
      <p:sp>
        <p:nvSpPr>
          <p:cNvPr id="21" name="TextBox 20">
            <a:extLst>
              <a:ext uri="{FF2B5EF4-FFF2-40B4-BE49-F238E27FC236}">
                <a16:creationId xmlns:a16="http://schemas.microsoft.com/office/drawing/2014/main" id="{DC7E9418-0AC2-DD86-033D-C89A47D89332}"/>
              </a:ext>
            </a:extLst>
          </p:cNvPr>
          <p:cNvSpPr txBox="1"/>
          <p:nvPr/>
        </p:nvSpPr>
        <p:spPr>
          <a:xfrm>
            <a:off x="5634372" y="2783739"/>
            <a:ext cx="3673752" cy="1446550"/>
          </a:xfrm>
          <a:prstGeom prst="rect">
            <a:avLst/>
          </a:prstGeom>
          <a:solidFill>
            <a:schemeClr val="bg1"/>
          </a:solidFill>
          <a:ln w="3175">
            <a:solidFill>
              <a:schemeClr val="tx1"/>
            </a:solidFill>
            <a:prstDash val="sysDot"/>
          </a:ln>
        </p:spPr>
        <p:txBody>
          <a:bodyPr wrap="square" rtlCol="0">
            <a:spAutoFit/>
          </a:bodyPr>
          <a:lstStyle/>
          <a:p>
            <a:pPr algn="ctr"/>
            <a:r>
              <a:rPr lang="en-US" sz="1600" dirty="0">
                <a:solidFill>
                  <a:srgbClr val="0070C0"/>
                </a:solidFill>
              </a:rPr>
              <a:t>The software process that talks to the PLC. If using </a:t>
            </a:r>
            <a:r>
              <a:rPr lang="en-US" sz="1600" b="1" dirty="0">
                <a:solidFill>
                  <a:srgbClr val="0070C0"/>
                </a:solidFill>
              </a:rPr>
              <a:t>MODBUS</a:t>
            </a:r>
            <a:r>
              <a:rPr lang="en-US" sz="1600" dirty="0">
                <a:solidFill>
                  <a:srgbClr val="0070C0"/>
                </a:solidFill>
              </a:rPr>
              <a:t>, use </a:t>
            </a:r>
            <a:r>
              <a:rPr lang="en-US" sz="1600" b="1" dirty="0">
                <a:solidFill>
                  <a:srgbClr val="0070C0"/>
                </a:solidFill>
              </a:rPr>
              <a:t>netstat </a:t>
            </a:r>
            <a:r>
              <a:rPr lang="en-US" sz="1600" dirty="0">
                <a:solidFill>
                  <a:srgbClr val="0070C0"/>
                </a:solidFill>
              </a:rPr>
              <a:t>to check for communication to port </a:t>
            </a:r>
            <a:r>
              <a:rPr lang="en-US" sz="1600" b="1" dirty="0">
                <a:solidFill>
                  <a:srgbClr val="0070C0"/>
                </a:solidFill>
              </a:rPr>
              <a:t>502</a:t>
            </a:r>
          </a:p>
          <a:p>
            <a:r>
              <a:rPr lang="en-US" sz="1000" dirty="0">
                <a:latin typeface="Courier New" panose="02070309020205020404" pitchFamily="49" charset="0"/>
                <a:cs typeface="Courier New" panose="02070309020205020404" pitchFamily="49" charset="0"/>
              </a:rPr>
              <a:t>Netstat –tap</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Established connection</a:t>
            </a:r>
          </a:p>
          <a:p>
            <a:r>
              <a:rPr lang="en-US" sz="1000" dirty="0" err="1">
                <a:latin typeface="Courier New" panose="02070309020205020404" pitchFamily="49" charset="0"/>
                <a:cs typeface="Courier New" panose="02070309020205020404" pitchFamily="49" charset="0"/>
              </a:rPr>
              <a:t>ScadaBR.exe</a:t>
            </a:r>
            <a:r>
              <a:rPr lang="en-US" sz="1000" dirty="0">
                <a:latin typeface="Courier New" panose="02070309020205020404" pitchFamily="49" charset="0"/>
                <a:cs typeface="Courier New" panose="02070309020205020404" pitchFamily="49" charset="0"/>
              </a:rPr>
              <a:t> [72392]  : PLC IP [502]</a:t>
            </a:r>
          </a:p>
        </p:txBody>
      </p:sp>
      <p:cxnSp>
        <p:nvCxnSpPr>
          <p:cNvPr id="24" name="Straight Arrow Connector 23">
            <a:extLst>
              <a:ext uri="{FF2B5EF4-FFF2-40B4-BE49-F238E27FC236}">
                <a16:creationId xmlns:a16="http://schemas.microsoft.com/office/drawing/2014/main" id="{3A6E0732-FFBB-D2FA-E51A-C53D114C6F9A}"/>
              </a:ext>
            </a:extLst>
          </p:cNvPr>
          <p:cNvCxnSpPr>
            <a:cxnSpLocks/>
          </p:cNvCxnSpPr>
          <p:nvPr/>
        </p:nvCxnSpPr>
        <p:spPr>
          <a:xfrm flipH="1">
            <a:off x="3656271" y="3997842"/>
            <a:ext cx="1978100" cy="638970"/>
          </a:xfrm>
          <a:prstGeom prst="straightConnector1">
            <a:avLst/>
          </a:prstGeom>
          <a:ln w="19050">
            <a:prstDash val="soli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19E9B7-0D85-784D-291B-3564BD04CF86}"/>
              </a:ext>
            </a:extLst>
          </p:cNvPr>
          <p:cNvSpPr/>
          <p:nvPr/>
        </p:nvSpPr>
        <p:spPr bwMode="auto">
          <a:xfrm>
            <a:off x="2786481" y="4619226"/>
            <a:ext cx="1562235" cy="257226"/>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30" name="TextBox 29">
            <a:extLst>
              <a:ext uri="{FF2B5EF4-FFF2-40B4-BE49-F238E27FC236}">
                <a16:creationId xmlns:a16="http://schemas.microsoft.com/office/drawing/2014/main" id="{AFA9CBBE-08B0-F883-FC73-DB4BAE02516E}"/>
              </a:ext>
            </a:extLst>
          </p:cNvPr>
          <p:cNvSpPr txBox="1"/>
          <p:nvPr/>
        </p:nvSpPr>
        <p:spPr>
          <a:xfrm>
            <a:off x="6363586" y="1151170"/>
            <a:ext cx="56565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This code release</a:t>
            </a:r>
          </a:p>
          <a:p>
            <a:pPr marL="742950" lvl="1" indent="-285750">
              <a:buFont typeface="Arial" panose="020B0604020202020204" pitchFamily="34" charset="0"/>
              <a:buChar char="•"/>
            </a:pPr>
            <a:r>
              <a:rPr lang="en-US" dirty="0"/>
              <a:t>Fully automated SCADA execution tracing, capture, storage management, and remote transfer. </a:t>
            </a:r>
            <a:r>
              <a:rPr lang="en-US" dirty="0" err="1"/>
              <a:t>Builts</a:t>
            </a:r>
            <a:r>
              <a:rPr lang="en-US" dirty="0"/>
              <a:t> on top of Promon. </a:t>
            </a:r>
          </a:p>
          <a:p>
            <a:pPr marL="742950" lvl="1" indent="-285750">
              <a:buFont typeface="Arial" panose="020B0604020202020204" pitchFamily="34" charset="0"/>
              <a:buChar char="•"/>
            </a:pPr>
            <a:r>
              <a:rPr lang="en-US" dirty="0"/>
              <a:t>Anomaly detection (on NEXT release)</a:t>
            </a:r>
          </a:p>
        </p:txBody>
      </p:sp>
      <p:sp>
        <p:nvSpPr>
          <p:cNvPr id="3" name="Rectangle 2">
            <a:extLst>
              <a:ext uri="{FF2B5EF4-FFF2-40B4-BE49-F238E27FC236}">
                <a16:creationId xmlns:a16="http://schemas.microsoft.com/office/drawing/2014/main" id="{E99664CD-22B5-BB3B-73F9-51FCA68A89D8}"/>
              </a:ext>
            </a:extLst>
          </p:cNvPr>
          <p:cNvSpPr/>
          <p:nvPr/>
        </p:nvSpPr>
        <p:spPr bwMode="auto">
          <a:xfrm>
            <a:off x="3567599" y="5270316"/>
            <a:ext cx="2861042" cy="696730"/>
          </a:xfrm>
          <a:prstGeom prst="rect">
            <a:avLst/>
          </a:prstGeom>
          <a:noFill/>
          <a:ln w="19050">
            <a:solidFill>
              <a:srgbClr val="0070C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6" name="Rectangle 5">
            <a:extLst>
              <a:ext uri="{FF2B5EF4-FFF2-40B4-BE49-F238E27FC236}">
                <a16:creationId xmlns:a16="http://schemas.microsoft.com/office/drawing/2014/main" id="{6FE37D17-C48E-34D1-3B8F-36DE141E3085}"/>
              </a:ext>
            </a:extLst>
          </p:cNvPr>
          <p:cNvSpPr/>
          <p:nvPr/>
        </p:nvSpPr>
        <p:spPr bwMode="auto">
          <a:xfrm>
            <a:off x="2358972" y="3986288"/>
            <a:ext cx="427510" cy="214831"/>
          </a:xfrm>
          <a:prstGeom prst="rect">
            <a:avLst/>
          </a:prstGeom>
          <a:noFill/>
          <a:ln w="19050">
            <a:solidFill>
              <a:srgbClr val="0070C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7" name="TextBox 6">
            <a:extLst>
              <a:ext uri="{FF2B5EF4-FFF2-40B4-BE49-F238E27FC236}">
                <a16:creationId xmlns:a16="http://schemas.microsoft.com/office/drawing/2014/main" id="{C6564B33-D4F7-7D68-7306-32FAE7E79B80}"/>
              </a:ext>
            </a:extLst>
          </p:cNvPr>
          <p:cNvSpPr txBox="1"/>
          <p:nvPr/>
        </p:nvSpPr>
        <p:spPr>
          <a:xfrm>
            <a:off x="6724072" y="4506502"/>
            <a:ext cx="5333550" cy="1815882"/>
          </a:xfrm>
          <a:prstGeom prst="rect">
            <a:avLst/>
          </a:prstGeom>
          <a:noFill/>
        </p:spPr>
        <p:txBody>
          <a:bodyPr wrap="square" rtlCol="0">
            <a:spAutoFit/>
          </a:bodyPr>
          <a:lstStyle/>
          <a:p>
            <a:r>
              <a:rPr lang="en-US" sz="1600" b="1" dirty="0">
                <a:solidFill>
                  <a:srgbClr val="0070C0"/>
                </a:solidFill>
              </a:rPr>
              <a:t>But what about Windows EVTX host logs ? (e.g., collected by Task 3 OTORIO)</a:t>
            </a:r>
          </a:p>
          <a:p>
            <a:pPr marL="342900" indent="-342900">
              <a:buFont typeface="+mj-lt"/>
              <a:buAutoNum type="arabicPeriod"/>
            </a:pPr>
            <a:r>
              <a:rPr lang="en-US" sz="1600" dirty="0">
                <a:solidFill>
                  <a:srgbClr val="00B050"/>
                </a:solidFill>
              </a:rPr>
              <a:t>EVTX is system-wide events (coarse, noisy). SCAWATCH is software process-specific (narrow, fine-grained)</a:t>
            </a:r>
          </a:p>
          <a:p>
            <a:pPr marL="800100" lvl="1" indent="-342900">
              <a:buFont typeface="Arial" panose="020B0604020202020204" pitchFamily="34" charset="0"/>
              <a:buChar char="•"/>
            </a:pPr>
            <a:r>
              <a:rPr lang="en-US" sz="1600" dirty="0">
                <a:solidFill>
                  <a:srgbClr val="00B050"/>
                </a:solidFill>
              </a:rPr>
              <a:t>Enables analysis of SCADA physical-bound execution</a:t>
            </a:r>
          </a:p>
          <a:p>
            <a:pPr marL="342900" indent="-342900">
              <a:buFont typeface="+mj-lt"/>
              <a:buAutoNum type="arabicPeriod"/>
            </a:pPr>
            <a:r>
              <a:rPr lang="en-US" sz="1600" dirty="0">
                <a:solidFill>
                  <a:srgbClr val="00B050"/>
                </a:solidFill>
              </a:rPr>
              <a:t>We developed a custom and automated continuous management (e.g., remote transfer) of traces</a:t>
            </a:r>
          </a:p>
        </p:txBody>
      </p:sp>
    </p:spTree>
    <p:extLst>
      <p:ext uri="{BB962C8B-B14F-4D97-AF65-F5344CB8AC3E}">
        <p14:creationId xmlns:p14="http://schemas.microsoft.com/office/powerpoint/2010/main" val="348300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Down Arrow Callout 50">
            <a:extLst>
              <a:ext uri="{FF2B5EF4-FFF2-40B4-BE49-F238E27FC236}">
                <a16:creationId xmlns:a16="http://schemas.microsoft.com/office/drawing/2014/main" id="{B57B7DD0-94D0-EB90-A996-A84E4E5742E0}"/>
              </a:ext>
            </a:extLst>
          </p:cNvPr>
          <p:cNvSpPr/>
          <p:nvPr/>
        </p:nvSpPr>
        <p:spPr>
          <a:xfrm rot="10800000">
            <a:off x="6326850" y="4697002"/>
            <a:ext cx="3439147" cy="1861318"/>
          </a:xfrm>
          <a:prstGeom prst="downArrowCallout">
            <a:avLst>
              <a:gd name="adj1" fmla="val 29206"/>
              <a:gd name="adj2" fmla="val 25000"/>
              <a:gd name="adj3" fmla="val 21192"/>
              <a:gd name="adj4" fmla="val 70809"/>
            </a:avLst>
          </a:prstGeom>
          <a:solidFill>
            <a:schemeClr val="accent1">
              <a:lumMod val="20000"/>
              <a:lumOff val="80000"/>
            </a:schemeClr>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Courier New" panose="02070309020205020404" pitchFamily="49" charset="0"/>
              <a:cs typeface="Courier New" panose="02070309020205020404" pitchFamily="49" charset="0"/>
            </a:endParaRPr>
          </a:p>
        </p:txBody>
      </p:sp>
      <p:sp>
        <p:nvSpPr>
          <p:cNvPr id="5" name="Title 2">
            <a:extLst>
              <a:ext uri="{FF2B5EF4-FFF2-40B4-BE49-F238E27FC236}">
                <a16:creationId xmlns:a16="http://schemas.microsoft.com/office/drawing/2014/main" id="{B13FFEEB-ED82-91AC-CA14-A2BBB6F49655}"/>
              </a:ext>
            </a:extLst>
          </p:cNvPr>
          <p:cNvSpPr txBox="1">
            <a:spLocks/>
          </p:cNvSpPr>
          <p:nvPr/>
        </p:nvSpPr>
        <p:spPr>
          <a:xfrm>
            <a:off x="318567" y="-67168"/>
            <a:ext cx="9838688" cy="7830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3200" b="0" dirty="0">
                <a:solidFill>
                  <a:schemeClr val="tx1"/>
                </a:solidFill>
              </a:rPr>
              <a:t>Case Study: Industroyer Malware Power Grid Attack</a:t>
            </a:r>
          </a:p>
        </p:txBody>
      </p:sp>
      <p:sp>
        <p:nvSpPr>
          <p:cNvPr id="2" name="Down Arrow Callout 1">
            <a:extLst>
              <a:ext uri="{FF2B5EF4-FFF2-40B4-BE49-F238E27FC236}">
                <a16:creationId xmlns:a16="http://schemas.microsoft.com/office/drawing/2014/main" id="{CEFB2E03-4B09-6E17-782F-320DF34CB66B}"/>
              </a:ext>
            </a:extLst>
          </p:cNvPr>
          <p:cNvSpPr/>
          <p:nvPr/>
        </p:nvSpPr>
        <p:spPr>
          <a:xfrm rot="10800000">
            <a:off x="2201087" y="4682779"/>
            <a:ext cx="3549326" cy="1875542"/>
          </a:xfrm>
          <a:prstGeom prst="downArrowCallout">
            <a:avLst>
              <a:gd name="adj1" fmla="val 29206"/>
              <a:gd name="adj2" fmla="val 25000"/>
              <a:gd name="adj3" fmla="val 21192"/>
              <a:gd name="adj4" fmla="val 70809"/>
            </a:avLst>
          </a:prstGeom>
          <a:solidFill>
            <a:schemeClr val="accent2">
              <a:lumMod val="10000"/>
              <a:lumOff val="90000"/>
            </a:schemeClr>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Courier New" panose="02070309020205020404" pitchFamily="49" charset="0"/>
              <a:cs typeface="Courier New" panose="02070309020205020404" pitchFamily="49" charset="0"/>
            </a:endParaRPr>
          </a:p>
        </p:txBody>
      </p:sp>
      <p:pic>
        <p:nvPicPr>
          <p:cNvPr id="3" name="Picture 2" descr="A picture containing text, scoreboard, outdoor, screenshot&#10;&#10;Description automatically generated">
            <a:extLst>
              <a:ext uri="{FF2B5EF4-FFF2-40B4-BE49-F238E27FC236}">
                <a16:creationId xmlns:a16="http://schemas.microsoft.com/office/drawing/2014/main" id="{8B7D95D7-9BCF-6DC6-F4B3-92B99F23433B}"/>
              </a:ext>
            </a:extLst>
          </p:cNvPr>
          <p:cNvPicPr>
            <a:picLocks noChangeAspect="1"/>
          </p:cNvPicPr>
          <p:nvPr/>
        </p:nvPicPr>
        <p:blipFill rotWithShape="1">
          <a:blip r:embed="rId3"/>
          <a:srcRect t="52735" r="18483" b="-3670"/>
          <a:stretch/>
        </p:blipFill>
        <p:spPr>
          <a:xfrm>
            <a:off x="591757" y="3845422"/>
            <a:ext cx="8152429" cy="906574"/>
          </a:xfrm>
          <a:prstGeom prst="rect">
            <a:avLst/>
          </a:prstGeom>
        </p:spPr>
      </p:pic>
      <p:pic>
        <p:nvPicPr>
          <p:cNvPr id="9" name="Graphic 8" descr="Bug with solid fill">
            <a:extLst>
              <a:ext uri="{FF2B5EF4-FFF2-40B4-BE49-F238E27FC236}">
                <a16:creationId xmlns:a16="http://schemas.microsoft.com/office/drawing/2014/main" id="{24C90505-5186-911A-A1DE-99C61DCFE6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73449" y="6141683"/>
            <a:ext cx="309783" cy="309783"/>
          </a:xfrm>
          <a:prstGeom prst="rect">
            <a:avLst/>
          </a:prstGeom>
        </p:spPr>
      </p:pic>
      <p:pic>
        <p:nvPicPr>
          <p:cNvPr id="10" name="Graphic 9" descr="Bug with solid fill">
            <a:extLst>
              <a:ext uri="{FF2B5EF4-FFF2-40B4-BE49-F238E27FC236}">
                <a16:creationId xmlns:a16="http://schemas.microsoft.com/office/drawing/2014/main" id="{B93D5F3E-0EB2-5A60-3B1D-42AA206C47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9659" y="5805965"/>
            <a:ext cx="335124" cy="335124"/>
          </a:xfrm>
          <a:prstGeom prst="rect">
            <a:avLst/>
          </a:prstGeom>
        </p:spPr>
      </p:pic>
      <p:pic>
        <p:nvPicPr>
          <p:cNvPr id="20" name="Picture 19" descr="A screenshot of a computer&#10;&#10;Description automatically generated with medium confidence">
            <a:extLst>
              <a:ext uri="{FF2B5EF4-FFF2-40B4-BE49-F238E27FC236}">
                <a16:creationId xmlns:a16="http://schemas.microsoft.com/office/drawing/2014/main" id="{85ABEC57-2597-CB63-C1C0-B7E18A794F13}"/>
              </a:ext>
            </a:extLst>
          </p:cNvPr>
          <p:cNvPicPr>
            <a:picLocks noChangeAspect="1"/>
          </p:cNvPicPr>
          <p:nvPr/>
        </p:nvPicPr>
        <p:blipFill>
          <a:blip r:embed="rId6"/>
          <a:stretch>
            <a:fillRect/>
          </a:stretch>
        </p:blipFill>
        <p:spPr>
          <a:xfrm>
            <a:off x="3117260" y="1174878"/>
            <a:ext cx="2491421" cy="2084488"/>
          </a:xfrm>
          <a:prstGeom prst="rect">
            <a:avLst/>
          </a:prstGeom>
        </p:spPr>
      </p:pic>
      <p:pic>
        <p:nvPicPr>
          <p:cNvPr id="25" name="Picture 24" descr="A screenshot of a computer program&#10;&#10;Description automatically generated with medium confidence">
            <a:extLst>
              <a:ext uri="{FF2B5EF4-FFF2-40B4-BE49-F238E27FC236}">
                <a16:creationId xmlns:a16="http://schemas.microsoft.com/office/drawing/2014/main" id="{6C09EF6F-AF1B-59E8-44FF-B57B39BF4CA4}"/>
              </a:ext>
            </a:extLst>
          </p:cNvPr>
          <p:cNvPicPr>
            <a:picLocks noChangeAspect="1"/>
          </p:cNvPicPr>
          <p:nvPr/>
        </p:nvPicPr>
        <p:blipFill>
          <a:blip r:embed="rId7"/>
          <a:stretch>
            <a:fillRect/>
          </a:stretch>
        </p:blipFill>
        <p:spPr>
          <a:xfrm>
            <a:off x="7061799" y="707111"/>
            <a:ext cx="2660417" cy="2919212"/>
          </a:xfrm>
          <a:prstGeom prst="rect">
            <a:avLst/>
          </a:prstGeom>
        </p:spPr>
      </p:pic>
      <p:sp>
        <p:nvSpPr>
          <p:cNvPr id="36" name="Striped Right Arrow 35">
            <a:extLst>
              <a:ext uri="{FF2B5EF4-FFF2-40B4-BE49-F238E27FC236}">
                <a16:creationId xmlns:a16="http://schemas.microsoft.com/office/drawing/2014/main" id="{1B59F077-76AF-D8F4-917D-10CC4767103B}"/>
              </a:ext>
            </a:extLst>
          </p:cNvPr>
          <p:cNvSpPr/>
          <p:nvPr/>
        </p:nvSpPr>
        <p:spPr>
          <a:xfrm rot="20588593">
            <a:off x="5755389" y="1000173"/>
            <a:ext cx="1325350" cy="573451"/>
          </a:xfrm>
          <a:prstGeom prst="stripedRightArrow">
            <a:avLst>
              <a:gd name="adj1" fmla="val 24425"/>
              <a:gd name="adj2" fmla="val 470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triped Right Arrow 36">
            <a:extLst>
              <a:ext uri="{FF2B5EF4-FFF2-40B4-BE49-F238E27FC236}">
                <a16:creationId xmlns:a16="http://schemas.microsoft.com/office/drawing/2014/main" id="{BCCF17F8-B066-0D01-C598-E921DCF80BA7}"/>
              </a:ext>
            </a:extLst>
          </p:cNvPr>
          <p:cNvSpPr/>
          <p:nvPr/>
        </p:nvSpPr>
        <p:spPr>
          <a:xfrm rot="371600">
            <a:off x="5727965" y="1693069"/>
            <a:ext cx="1263211" cy="573451"/>
          </a:xfrm>
          <a:prstGeom prst="stripedRightArrow">
            <a:avLst>
              <a:gd name="adj1" fmla="val 24425"/>
              <a:gd name="adj2" fmla="val 470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triped Right Arrow 39">
            <a:extLst>
              <a:ext uri="{FF2B5EF4-FFF2-40B4-BE49-F238E27FC236}">
                <a16:creationId xmlns:a16="http://schemas.microsoft.com/office/drawing/2014/main" id="{08C1CA56-E597-6075-521C-30DE4B4D5D29}"/>
              </a:ext>
            </a:extLst>
          </p:cNvPr>
          <p:cNvSpPr/>
          <p:nvPr/>
        </p:nvSpPr>
        <p:spPr>
          <a:xfrm rot="1710566">
            <a:off x="5705467" y="2510809"/>
            <a:ext cx="1376296" cy="573451"/>
          </a:xfrm>
          <a:prstGeom prst="stripedRightArrow">
            <a:avLst>
              <a:gd name="adj1" fmla="val 24425"/>
              <a:gd name="adj2" fmla="val 470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5960227A-9786-2EB6-181C-04E1EA1D58A9}"/>
              </a:ext>
            </a:extLst>
          </p:cNvPr>
          <p:cNvSpPr txBox="1"/>
          <p:nvPr/>
        </p:nvSpPr>
        <p:spPr>
          <a:xfrm>
            <a:off x="2895598" y="5871914"/>
            <a:ext cx="1564851" cy="338554"/>
          </a:xfrm>
          <a:prstGeom prst="rect">
            <a:avLst/>
          </a:prstGeom>
          <a:noFill/>
        </p:spPr>
        <p:txBody>
          <a:bodyPr wrap="square" rtlCol="0">
            <a:spAutoFit/>
          </a:bodyPr>
          <a:lstStyle/>
          <a:p>
            <a:r>
              <a:rPr lang="en-US" sz="1600" b="1" dirty="0">
                <a:solidFill>
                  <a:srgbClr val="FF0000"/>
                </a:solidFill>
                <a:latin typeface="Courier New" panose="02070309020205020404" pitchFamily="49" charset="0"/>
                <a:cs typeface="Courier New" panose="02070309020205020404" pitchFamily="49" charset="0"/>
              </a:rPr>
              <a:t>LoadLibrary</a:t>
            </a:r>
          </a:p>
        </p:txBody>
      </p:sp>
      <p:sp>
        <p:nvSpPr>
          <p:cNvPr id="43" name="TextBox 42">
            <a:extLst>
              <a:ext uri="{FF2B5EF4-FFF2-40B4-BE49-F238E27FC236}">
                <a16:creationId xmlns:a16="http://schemas.microsoft.com/office/drawing/2014/main" id="{FE850E8E-2571-EFE4-B56B-90E81B2FE7DB}"/>
              </a:ext>
            </a:extLst>
          </p:cNvPr>
          <p:cNvSpPr txBox="1"/>
          <p:nvPr/>
        </p:nvSpPr>
        <p:spPr>
          <a:xfrm>
            <a:off x="2201089" y="5238356"/>
            <a:ext cx="2161882" cy="338554"/>
          </a:xfrm>
          <a:prstGeom prst="rect">
            <a:avLst/>
          </a:prstGeom>
          <a:noFill/>
        </p:spPr>
        <p:txBody>
          <a:bodyPr wrap="square" rtlCol="0">
            <a:spAutoFit/>
          </a:bodyPr>
          <a:lstStyle/>
          <a:p>
            <a:r>
              <a:rPr lang="en-US" sz="1600" b="1" dirty="0">
                <a:solidFill>
                  <a:srgbClr val="000000"/>
                </a:solidFill>
                <a:latin typeface="Courier New" panose="02070309020205020404" pitchFamily="49" charset="0"/>
                <a:cs typeface="Courier New" panose="02070309020205020404" pitchFamily="49" charset="0"/>
              </a:rPr>
              <a:t>CreateFile(COM)</a:t>
            </a:r>
          </a:p>
        </p:txBody>
      </p:sp>
      <p:sp>
        <p:nvSpPr>
          <p:cNvPr id="44" name="TextBox 43">
            <a:extLst>
              <a:ext uri="{FF2B5EF4-FFF2-40B4-BE49-F238E27FC236}">
                <a16:creationId xmlns:a16="http://schemas.microsoft.com/office/drawing/2014/main" id="{1792E3EC-60B4-7AAE-C6C8-AC67A871CD07}"/>
              </a:ext>
            </a:extLst>
          </p:cNvPr>
          <p:cNvSpPr txBox="1"/>
          <p:nvPr/>
        </p:nvSpPr>
        <p:spPr>
          <a:xfrm>
            <a:off x="2546677" y="5547874"/>
            <a:ext cx="2161882" cy="338554"/>
          </a:xfrm>
          <a:prstGeom prst="rect">
            <a:avLst/>
          </a:prstGeom>
          <a:noFill/>
        </p:spPr>
        <p:txBody>
          <a:bodyPr wrap="square" rtlCol="0">
            <a:spAutoFit/>
          </a:bodyPr>
          <a:lstStyle/>
          <a:p>
            <a:r>
              <a:rPr lang="en-US" sz="1600" b="1" dirty="0">
                <a:solidFill>
                  <a:srgbClr val="000000"/>
                </a:solidFill>
                <a:latin typeface="Courier New" panose="02070309020205020404" pitchFamily="49" charset="0"/>
                <a:cs typeface="Courier New" panose="02070309020205020404" pitchFamily="49" charset="0"/>
              </a:rPr>
              <a:t>Write(COM)</a:t>
            </a:r>
          </a:p>
        </p:txBody>
      </p:sp>
      <p:sp>
        <p:nvSpPr>
          <p:cNvPr id="45" name="TextBox 44">
            <a:extLst>
              <a:ext uri="{FF2B5EF4-FFF2-40B4-BE49-F238E27FC236}">
                <a16:creationId xmlns:a16="http://schemas.microsoft.com/office/drawing/2014/main" id="{67AD23D3-1232-8314-5B71-5123066D93E4}"/>
              </a:ext>
            </a:extLst>
          </p:cNvPr>
          <p:cNvSpPr txBox="1"/>
          <p:nvPr/>
        </p:nvSpPr>
        <p:spPr>
          <a:xfrm>
            <a:off x="3295336" y="6141683"/>
            <a:ext cx="2542130" cy="338554"/>
          </a:xfrm>
          <a:prstGeom prst="rect">
            <a:avLst/>
          </a:prstGeom>
          <a:noFill/>
        </p:spPr>
        <p:txBody>
          <a:bodyPr wrap="square" rtlCol="0">
            <a:spAutoFit/>
          </a:bodyPr>
          <a:lstStyle/>
          <a:p>
            <a:r>
              <a:rPr lang="en-US" sz="1600" b="1" dirty="0">
                <a:solidFill>
                  <a:srgbClr val="FF0000"/>
                </a:solidFill>
                <a:latin typeface="Courier New" panose="02070309020205020404" pitchFamily="49" charset="0"/>
                <a:cs typeface="Courier New" panose="02070309020205020404" pitchFamily="49" charset="0"/>
              </a:rPr>
              <a:t>(OPCClientDemo.dll)</a:t>
            </a:r>
          </a:p>
        </p:txBody>
      </p:sp>
      <p:sp>
        <p:nvSpPr>
          <p:cNvPr id="46" name="TextBox 45">
            <a:extLst>
              <a:ext uri="{FF2B5EF4-FFF2-40B4-BE49-F238E27FC236}">
                <a16:creationId xmlns:a16="http://schemas.microsoft.com/office/drawing/2014/main" id="{11D38A7D-5A06-EAB8-3014-766D08209670}"/>
              </a:ext>
            </a:extLst>
          </p:cNvPr>
          <p:cNvSpPr txBox="1"/>
          <p:nvPr/>
        </p:nvSpPr>
        <p:spPr>
          <a:xfrm>
            <a:off x="6741931" y="5538958"/>
            <a:ext cx="3110123" cy="338554"/>
          </a:xfrm>
          <a:prstGeom prst="rect">
            <a:avLst/>
          </a:prstGeom>
          <a:noFill/>
        </p:spPr>
        <p:txBody>
          <a:bodyPr wrap="square" rtlCol="0">
            <a:spAutoFit/>
          </a:bodyPr>
          <a:lstStyle/>
          <a:p>
            <a:r>
              <a:rPr lang="en-US" sz="1600" b="1" dirty="0">
                <a:solidFill>
                  <a:srgbClr val="FF0000"/>
                </a:solidFill>
                <a:latin typeface="Courier New" panose="02070309020205020404" pitchFamily="49" charset="0"/>
                <a:cs typeface="Courier New" panose="02070309020205020404" pitchFamily="49" charset="0"/>
              </a:rPr>
              <a:t>IOPCBrowseServerAddress</a:t>
            </a:r>
          </a:p>
        </p:txBody>
      </p:sp>
      <p:sp>
        <p:nvSpPr>
          <p:cNvPr id="47" name="TextBox 46">
            <a:extLst>
              <a:ext uri="{FF2B5EF4-FFF2-40B4-BE49-F238E27FC236}">
                <a16:creationId xmlns:a16="http://schemas.microsoft.com/office/drawing/2014/main" id="{B3CC1C45-5CD1-5ECA-EE1D-9DBB72010983}"/>
              </a:ext>
            </a:extLst>
          </p:cNvPr>
          <p:cNvSpPr txBox="1"/>
          <p:nvPr/>
        </p:nvSpPr>
        <p:spPr>
          <a:xfrm>
            <a:off x="6326854" y="5227647"/>
            <a:ext cx="2161882" cy="338554"/>
          </a:xfrm>
          <a:prstGeom prst="rect">
            <a:avLst/>
          </a:prstGeom>
          <a:noFill/>
        </p:spPr>
        <p:txBody>
          <a:bodyPr wrap="square" rtlCol="0">
            <a:spAutoFit/>
          </a:bodyPr>
          <a:lstStyle/>
          <a:p>
            <a:r>
              <a:rPr lang="en-US" sz="1600" b="1" dirty="0">
                <a:solidFill>
                  <a:srgbClr val="000000"/>
                </a:solidFill>
                <a:latin typeface="Courier New" panose="02070309020205020404" pitchFamily="49" charset="0"/>
                <a:cs typeface="Courier New" panose="02070309020205020404" pitchFamily="49" charset="0"/>
              </a:rPr>
              <a:t>Read(COM)</a:t>
            </a:r>
          </a:p>
        </p:txBody>
      </p:sp>
      <p:sp>
        <p:nvSpPr>
          <p:cNvPr id="48" name="TextBox 47">
            <a:extLst>
              <a:ext uri="{FF2B5EF4-FFF2-40B4-BE49-F238E27FC236}">
                <a16:creationId xmlns:a16="http://schemas.microsoft.com/office/drawing/2014/main" id="{DF4B049A-E083-75B9-6C58-9EFD0F3D60E7}"/>
              </a:ext>
            </a:extLst>
          </p:cNvPr>
          <p:cNvSpPr txBox="1"/>
          <p:nvPr/>
        </p:nvSpPr>
        <p:spPr>
          <a:xfrm>
            <a:off x="7398476" y="6144338"/>
            <a:ext cx="2161882" cy="338554"/>
          </a:xfrm>
          <a:prstGeom prst="rect">
            <a:avLst/>
          </a:prstGeom>
          <a:noFill/>
        </p:spPr>
        <p:txBody>
          <a:bodyPr wrap="square" rtlCol="0">
            <a:spAutoFit/>
          </a:bodyPr>
          <a:lstStyle/>
          <a:p>
            <a:r>
              <a:rPr lang="en-US" sz="1600" b="1" dirty="0">
                <a:solidFill>
                  <a:srgbClr val="000000"/>
                </a:solidFill>
                <a:latin typeface="Courier New" panose="02070309020205020404" pitchFamily="49" charset="0"/>
                <a:cs typeface="Courier New" panose="02070309020205020404" pitchFamily="49" charset="0"/>
              </a:rPr>
              <a:t>RegEnumKey ..</a:t>
            </a:r>
          </a:p>
        </p:txBody>
      </p:sp>
      <p:sp>
        <p:nvSpPr>
          <p:cNvPr id="49" name="TextBox 48">
            <a:extLst>
              <a:ext uri="{FF2B5EF4-FFF2-40B4-BE49-F238E27FC236}">
                <a16:creationId xmlns:a16="http://schemas.microsoft.com/office/drawing/2014/main" id="{8E89526C-9B5E-AFED-A189-3316A8C832F2}"/>
              </a:ext>
            </a:extLst>
          </p:cNvPr>
          <p:cNvSpPr txBox="1"/>
          <p:nvPr/>
        </p:nvSpPr>
        <p:spPr>
          <a:xfrm>
            <a:off x="7284306" y="5793179"/>
            <a:ext cx="2468385" cy="338554"/>
          </a:xfrm>
          <a:prstGeom prst="rect">
            <a:avLst/>
          </a:prstGeom>
          <a:noFill/>
        </p:spPr>
        <p:txBody>
          <a:bodyPr wrap="square" rtlCol="0">
            <a:spAutoFit/>
          </a:bodyPr>
          <a:lstStyle/>
          <a:p>
            <a:r>
              <a:rPr lang="en-US" sz="1600" b="1" dirty="0">
                <a:solidFill>
                  <a:srgbClr val="FF0000"/>
                </a:solidFill>
                <a:latin typeface="Courier New" panose="02070309020205020404" pitchFamily="49" charset="0"/>
                <a:cs typeface="Courier New" panose="02070309020205020404" pitchFamily="49" charset="0"/>
              </a:rPr>
              <a:t>(OPC Tag IOA)</a:t>
            </a:r>
          </a:p>
        </p:txBody>
      </p:sp>
      <p:pic>
        <p:nvPicPr>
          <p:cNvPr id="52" name="Graphic 51" descr="Bug with solid fill">
            <a:extLst>
              <a:ext uri="{FF2B5EF4-FFF2-40B4-BE49-F238E27FC236}">
                <a16:creationId xmlns:a16="http://schemas.microsoft.com/office/drawing/2014/main" id="{BE3D0376-6121-1BCC-F2CF-2A7F232B8D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9048" y="4198046"/>
            <a:ext cx="335124" cy="335124"/>
          </a:xfrm>
          <a:prstGeom prst="rect">
            <a:avLst/>
          </a:prstGeom>
        </p:spPr>
      </p:pic>
      <p:pic>
        <p:nvPicPr>
          <p:cNvPr id="53" name="Graphic 52" descr="Bug with solid fill">
            <a:extLst>
              <a:ext uri="{FF2B5EF4-FFF2-40B4-BE49-F238E27FC236}">
                <a16:creationId xmlns:a16="http://schemas.microsoft.com/office/drawing/2014/main" id="{91ED99E0-DB27-BA4A-936C-90A93D10F4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85279" y="4185635"/>
            <a:ext cx="335124" cy="335124"/>
          </a:xfrm>
          <a:prstGeom prst="rect">
            <a:avLst/>
          </a:prstGeom>
        </p:spPr>
      </p:pic>
      <p:sp>
        <p:nvSpPr>
          <p:cNvPr id="54" name="Bent-Up Arrow 53">
            <a:extLst>
              <a:ext uri="{FF2B5EF4-FFF2-40B4-BE49-F238E27FC236}">
                <a16:creationId xmlns:a16="http://schemas.microsoft.com/office/drawing/2014/main" id="{853B57A2-3B37-9780-7561-8821F93F1005}"/>
              </a:ext>
            </a:extLst>
          </p:cNvPr>
          <p:cNvSpPr/>
          <p:nvPr/>
        </p:nvSpPr>
        <p:spPr>
          <a:xfrm rot="5400000">
            <a:off x="2317636" y="5556411"/>
            <a:ext cx="246490" cy="21158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5" name="Bent-Up Arrow 54">
            <a:extLst>
              <a:ext uri="{FF2B5EF4-FFF2-40B4-BE49-F238E27FC236}">
                <a16:creationId xmlns:a16="http://schemas.microsoft.com/office/drawing/2014/main" id="{F423504A-0DB9-F883-F89F-8F4CB62DF46D}"/>
              </a:ext>
            </a:extLst>
          </p:cNvPr>
          <p:cNvSpPr/>
          <p:nvPr/>
        </p:nvSpPr>
        <p:spPr>
          <a:xfrm rot="5400000">
            <a:off x="2617490" y="5870093"/>
            <a:ext cx="246490" cy="21158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7" name="Bent-Up Arrow 56">
            <a:extLst>
              <a:ext uri="{FF2B5EF4-FFF2-40B4-BE49-F238E27FC236}">
                <a16:creationId xmlns:a16="http://schemas.microsoft.com/office/drawing/2014/main" id="{AB6FB70B-849E-6962-BA64-CC5732CD84E7}"/>
              </a:ext>
            </a:extLst>
          </p:cNvPr>
          <p:cNvSpPr/>
          <p:nvPr/>
        </p:nvSpPr>
        <p:spPr>
          <a:xfrm rot="5400000">
            <a:off x="6460123" y="5540619"/>
            <a:ext cx="246490" cy="21158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8" name="Bent-Up Arrow 57">
            <a:extLst>
              <a:ext uri="{FF2B5EF4-FFF2-40B4-BE49-F238E27FC236}">
                <a16:creationId xmlns:a16="http://schemas.microsoft.com/office/drawing/2014/main" id="{BF560E5B-3531-EA9B-0FBC-2D09331F56B5}"/>
              </a:ext>
            </a:extLst>
          </p:cNvPr>
          <p:cNvSpPr/>
          <p:nvPr/>
        </p:nvSpPr>
        <p:spPr>
          <a:xfrm rot="5400000">
            <a:off x="7110584" y="6158542"/>
            <a:ext cx="246490" cy="21158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64" name="Picture 63" descr="A picture containing sky, outdoor, sunset, pylon&#10;&#10;Description automatically generated">
            <a:extLst>
              <a:ext uri="{FF2B5EF4-FFF2-40B4-BE49-F238E27FC236}">
                <a16:creationId xmlns:a16="http://schemas.microsoft.com/office/drawing/2014/main" id="{A736CEC2-BDED-9C7D-9C5B-FF3E14FD2DD7}"/>
              </a:ext>
            </a:extLst>
          </p:cNvPr>
          <p:cNvPicPr>
            <a:picLocks noChangeAspect="1"/>
          </p:cNvPicPr>
          <p:nvPr/>
        </p:nvPicPr>
        <p:blipFill>
          <a:blip r:embed="rId8"/>
          <a:stretch>
            <a:fillRect/>
          </a:stretch>
        </p:blipFill>
        <p:spPr>
          <a:xfrm>
            <a:off x="587689" y="1171135"/>
            <a:ext cx="2526223" cy="1461667"/>
          </a:xfrm>
          <a:prstGeom prst="rect">
            <a:avLst/>
          </a:prstGeom>
        </p:spPr>
      </p:pic>
    </p:spTree>
    <p:extLst>
      <p:ext uri="{BB962C8B-B14F-4D97-AF65-F5344CB8AC3E}">
        <p14:creationId xmlns:p14="http://schemas.microsoft.com/office/powerpoint/2010/main" val="1804283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8BF95651-D9D7-A6C1-C87C-B27BE663EC06}"/>
              </a:ext>
            </a:extLst>
          </p:cNvPr>
          <p:cNvSpPr>
            <a:spLocks noGrp="1"/>
          </p:cNvSpPr>
          <p:nvPr>
            <p:ph type="title"/>
          </p:nvPr>
        </p:nvSpPr>
        <p:spPr>
          <a:xfrm>
            <a:off x="891162" y="65791"/>
            <a:ext cx="10726314" cy="696166"/>
          </a:xfrm>
        </p:spPr>
        <p:txBody>
          <a:bodyPr>
            <a:normAutofit/>
          </a:bodyPr>
          <a:lstStyle/>
          <a:p>
            <a:r>
              <a:rPr lang="en-US" sz="2800" dirty="0">
                <a:solidFill>
                  <a:srgbClr val="2C393E"/>
                </a:solidFill>
                <a:latin typeface="+mn-lt"/>
              </a:rPr>
              <a:t>End-to-End Deployment Architecture (Passive Monitoring &amp; Alerting)</a:t>
            </a:r>
          </a:p>
        </p:txBody>
      </p:sp>
      <p:pic>
        <p:nvPicPr>
          <p:cNvPr id="17" name="Graphic 16">
            <a:extLst>
              <a:ext uri="{FF2B5EF4-FFF2-40B4-BE49-F238E27FC236}">
                <a16:creationId xmlns:a16="http://schemas.microsoft.com/office/drawing/2014/main" id="{11BD96D1-5558-E826-44DD-77F9BC28E1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89132" y="6162845"/>
            <a:ext cx="1819826" cy="640309"/>
          </a:xfrm>
          <a:prstGeom prst="rect">
            <a:avLst/>
          </a:prstGeom>
        </p:spPr>
      </p:pic>
      <p:sp>
        <p:nvSpPr>
          <p:cNvPr id="18" name="TextBox 17">
            <a:extLst>
              <a:ext uri="{FF2B5EF4-FFF2-40B4-BE49-F238E27FC236}">
                <a16:creationId xmlns:a16="http://schemas.microsoft.com/office/drawing/2014/main" id="{E24B8FF5-2F87-25C1-2A12-8766322ADF21}"/>
              </a:ext>
            </a:extLst>
          </p:cNvPr>
          <p:cNvSpPr txBox="1"/>
          <p:nvPr/>
        </p:nvSpPr>
        <p:spPr>
          <a:xfrm>
            <a:off x="7019612" y="3437762"/>
            <a:ext cx="1225942" cy="369332"/>
          </a:xfrm>
          <a:prstGeom prst="rect">
            <a:avLst/>
          </a:prstGeom>
          <a:noFill/>
        </p:spPr>
        <p:txBody>
          <a:bodyPr wrap="square" rtlCol="0">
            <a:spAutoFit/>
          </a:bodyPr>
          <a:lstStyle/>
          <a:p>
            <a:r>
              <a:rPr lang="en-US" dirty="0" err="1">
                <a:solidFill>
                  <a:srgbClr val="004376"/>
                </a:solidFill>
              </a:rPr>
              <a:t>ScadaBR</a:t>
            </a:r>
            <a:endParaRPr lang="en-US" dirty="0">
              <a:solidFill>
                <a:srgbClr val="004376"/>
              </a:solidFill>
            </a:endParaRPr>
          </a:p>
        </p:txBody>
      </p:sp>
      <p:pic>
        <p:nvPicPr>
          <p:cNvPr id="20" name="Picture 19" descr="Diagram&#10;&#10;Description automatically generated">
            <a:extLst>
              <a:ext uri="{FF2B5EF4-FFF2-40B4-BE49-F238E27FC236}">
                <a16:creationId xmlns:a16="http://schemas.microsoft.com/office/drawing/2014/main" id="{962FDCF7-68CC-0B82-4FFC-145DC28E86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3786" y="1532175"/>
            <a:ext cx="5642339" cy="1487556"/>
          </a:xfrm>
          <a:prstGeom prst="rect">
            <a:avLst/>
          </a:prstGeom>
        </p:spPr>
      </p:pic>
      <p:sp>
        <p:nvSpPr>
          <p:cNvPr id="2" name="TextBox 1">
            <a:extLst>
              <a:ext uri="{FF2B5EF4-FFF2-40B4-BE49-F238E27FC236}">
                <a16:creationId xmlns:a16="http://schemas.microsoft.com/office/drawing/2014/main" id="{6623A6C3-8AD6-EADC-A5E9-4F4AACEFD504}"/>
              </a:ext>
            </a:extLst>
          </p:cNvPr>
          <p:cNvSpPr txBox="1"/>
          <p:nvPr/>
        </p:nvSpPr>
        <p:spPr>
          <a:xfrm>
            <a:off x="10391539" y="3452665"/>
            <a:ext cx="1225937" cy="369332"/>
          </a:xfrm>
          <a:prstGeom prst="rect">
            <a:avLst/>
          </a:prstGeom>
          <a:noFill/>
        </p:spPr>
        <p:txBody>
          <a:bodyPr wrap="square" rtlCol="0">
            <a:spAutoFit/>
          </a:bodyPr>
          <a:lstStyle/>
          <a:p>
            <a:r>
              <a:rPr lang="en-US" dirty="0" err="1">
                <a:solidFill>
                  <a:srgbClr val="004376"/>
                </a:solidFill>
              </a:rPr>
              <a:t>FactoryIO</a:t>
            </a:r>
            <a:endParaRPr lang="en-US" dirty="0">
              <a:solidFill>
                <a:srgbClr val="004376"/>
              </a:solidFill>
            </a:endParaRPr>
          </a:p>
        </p:txBody>
      </p:sp>
      <p:sp>
        <p:nvSpPr>
          <p:cNvPr id="3" name="TextBox 2">
            <a:extLst>
              <a:ext uri="{FF2B5EF4-FFF2-40B4-BE49-F238E27FC236}">
                <a16:creationId xmlns:a16="http://schemas.microsoft.com/office/drawing/2014/main" id="{7F9EB34D-E69C-66EE-F0E0-59C0B3CAFA41}"/>
              </a:ext>
            </a:extLst>
          </p:cNvPr>
          <p:cNvSpPr txBox="1"/>
          <p:nvPr/>
        </p:nvSpPr>
        <p:spPr>
          <a:xfrm>
            <a:off x="8930761" y="3437762"/>
            <a:ext cx="1307572" cy="369332"/>
          </a:xfrm>
          <a:prstGeom prst="rect">
            <a:avLst/>
          </a:prstGeom>
          <a:noFill/>
        </p:spPr>
        <p:txBody>
          <a:bodyPr wrap="square" rtlCol="0">
            <a:spAutoFit/>
          </a:bodyPr>
          <a:lstStyle/>
          <a:p>
            <a:r>
              <a:rPr lang="en-US" dirty="0" err="1">
                <a:solidFill>
                  <a:srgbClr val="004376"/>
                </a:solidFill>
              </a:rPr>
              <a:t>OpenPLC</a:t>
            </a:r>
            <a:endParaRPr lang="en-US" dirty="0">
              <a:solidFill>
                <a:srgbClr val="004376"/>
              </a:solidFill>
            </a:endParaRPr>
          </a:p>
        </p:txBody>
      </p:sp>
      <p:cxnSp>
        <p:nvCxnSpPr>
          <p:cNvPr id="6" name="Straight Arrow Connector 5">
            <a:extLst>
              <a:ext uri="{FF2B5EF4-FFF2-40B4-BE49-F238E27FC236}">
                <a16:creationId xmlns:a16="http://schemas.microsoft.com/office/drawing/2014/main" id="{150CBD29-4A21-427C-AA3B-1F7BC6C1F11C}"/>
              </a:ext>
            </a:extLst>
          </p:cNvPr>
          <p:cNvCxnSpPr/>
          <p:nvPr/>
        </p:nvCxnSpPr>
        <p:spPr>
          <a:xfrm flipV="1">
            <a:off x="7499310" y="3093351"/>
            <a:ext cx="0" cy="3406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E1B6585-4F53-6E72-A401-B12484211EF3}"/>
              </a:ext>
            </a:extLst>
          </p:cNvPr>
          <p:cNvCxnSpPr/>
          <p:nvPr/>
        </p:nvCxnSpPr>
        <p:spPr>
          <a:xfrm flipV="1">
            <a:off x="9454969" y="3093350"/>
            <a:ext cx="0" cy="3406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EE24E1-2BEB-1BEC-5C3E-CA4C69B859A5}"/>
              </a:ext>
            </a:extLst>
          </p:cNvPr>
          <p:cNvCxnSpPr/>
          <p:nvPr/>
        </p:nvCxnSpPr>
        <p:spPr>
          <a:xfrm flipV="1">
            <a:off x="10768403" y="3172062"/>
            <a:ext cx="0" cy="3406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31D61FC-BF80-91E1-E0E7-DA723EB412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691" y="1206059"/>
            <a:ext cx="3179887" cy="5377270"/>
          </a:xfrm>
          <a:prstGeom prst="rect">
            <a:avLst/>
          </a:prstGeom>
        </p:spPr>
      </p:pic>
      <p:sp>
        <p:nvSpPr>
          <p:cNvPr id="5" name="TextBox 4">
            <a:extLst>
              <a:ext uri="{FF2B5EF4-FFF2-40B4-BE49-F238E27FC236}">
                <a16:creationId xmlns:a16="http://schemas.microsoft.com/office/drawing/2014/main" id="{539B4590-25A2-E158-B356-43CADEEF352B}"/>
              </a:ext>
            </a:extLst>
          </p:cNvPr>
          <p:cNvSpPr txBox="1"/>
          <p:nvPr/>
        </p:nvSpPr>
        <p:spPr>
          <a:xfrm>
            <a:off x="-6048" y="2359362"/>
            <a:ext cx="1831957" cy="923330"/>
          </a:xfrm>
          <a:prstGeom prst="rect">
            <a:avLst/>
          </a:prstGeom>
          <a:noFill/>
        </p:spPr>
        <p:txBody>
          <a:bodyPr wrap="square" rtlCol="0">
            <a:spAutoFit/>
          </a:bodyPr>
          <a:lstStyle/>
          <a:p>
            <a:pPr algn="ctr"/>
            <a:r>
              <a:rPr lang="en-US" b="1" dirty="0">
                <a:solidFill>
                  <a:srgbClr val="0070C0"/>
                </a:solidFill>
              </a:rPr>
              <a:t>REAL </a:t>
            </a:r>
          </a:p>
          <a:p>
            <a:pPr algn="ctr"/>
            <a:r>
              <a:rPr lang="en-US" b="1" dirty="0">
                <a:solidFill>
                  <a:srgbClr val="0070C0"/>
                </a:solidFill>
              </a:rPr>
              <a:t>ENVIRONMENT</a:t>
            </a:r>
          </a:p>
          <a:p>
            <a:pPr algn="ctr"/>
            <a:r>
              <a:rPr lang="en-US" b="1" dirty="0"/>
              <a:t>(In Progress)</a:t>
            </a:r>
          </a:p>
        </p:txBody>
      </p:sp>
      <p:sp>
        <p:nvSpPr>
          <p:cNvPr id="9" name="TextBox 8">
            <a:extLst>
              <a:ext uri="{FF2B5EF4-FFF2-40B4-BE49-F238E27FC236}">
                <a16:creationId xmlns:a16="http://schemas.microsoft.com/office/drawing/2014/main" id="{DF70261C-62F4-77CC-B5CE-C92883AA1206}"/>
              </a:ext>
            </a:extLst>
          </p:cNvPr>
          <p:cNvSpPr txBox="1"/>
          <p:nvPr/>
        </p:nvSpPr>
        <p:spPr>
          <a:xfrm>
            <a:off x="7896913" y="896727"/>
            <a:ext cx="3171580" cy="369332"/>
          </a:xfrm>
          <a:prstGeom prst="rect">
            <a:avLst/>
          </a:prstGeom>
          <a:noFill/>
        </p:spPr>
        <p:txBody>
          <a:bodyPr wrap="square" rtlCol="0">
            <a:spAutoFit/>
          </a:bodyPr>
          <a:lstStyle/>
          <a:p>
            <a:r>
              <a:rPr lang="en-US" b="1" dirty="0">
                <a:solidFill>
                  <a:srgbClr val="0070C0"/>
                </a:solidFill>
              </a:rPr>
              <a:t>TEST ENVIRONMENT </a:t>
            </a:r>
            <a:r>
              <a:rPr lang="en-US" b="1" dirty="0"/>
              <a:t>(Tested)</a:t>
            </a:r>
          </a:p>
        </p:txBody>
      </p:sp>
      <p:pic>
        <p:nvPicPr>
          <p:cNvPr id="12" name="Picture 11" descr="Logo&#10;&#10;Description automatically generated with medium confidence">
            <a:extLst>
              <a:ext uri="{FF2B5EF4-FFF2-40B4-BE49-F238E27FC236}">
                <a16:creationId xmlns:a16="http://schemas.microsoft.com/office/drawing/2014/main" id="{18AD045E-7DFF-87CA-4B85-6F4061EFAA7C}"/>
              </a:ext>
            </a:extLst>
          </p:cNvPr>
          <p:cNvPicPr>
            <a:picLocks noChangeAspect="1"/>
          </p:cNvPicPr>
          <p:nvPr/>
        </p:nvPicPr>
        <p:blipFill>
          <a:blip r:embed="rId7"/>
          <a:stretch>
            <a:fillRect/>
          </a:stretch>
        </p:blipFill>
        <p:spPr>
          <a:xfrm>
            <a:off x="10372174" y="3499190"/>
            <a:ext cx="1137936" cy="237347"/>
          </a:xfrm>
          <a:prstGeom prst="rect">
            <a:avLst/>
          </a:prstGeom>
        </p:spPr>
      </p:pic>
      <p:sp>
        <p:nvSpPr>
          <p:cNvPr id="19" name="Rectangle 18">
            <a:extLst>
              <a:ext uri="{FF2B5EF4-FFF2-40B4-BE49-F238E27FC236}">
                <a16:creationId xmlns:a16="http://schemas.microsoft.com/office/drawing/2014/main" id="{9D119494-2F31-1696-886C-0A9A6D6D6894}"/>
              </a:ext>
            </a:extLst>
          </p:cNvPr>
          <p:cNvSpPr/>
          <p:nvPr/>
        </p:nvSpPr>
        <p:spPr bwMode="auto">
          <a:xfrm>
            <a:off x="5943600" y="896728"/>
            <a:ext cx="5996763" cy="2925269"/>
          </a:xfrm>
          <a:prstGeom prst="rect">
            <a:avLst/>
          </a:prstGeom>
          <a:noFill/>
          <a:ln w="3175">
            <a:solidFill>
              <a:schemeClr val="tx1"/>
            </a:solidFill>
            <a:prstDash val="dash"/>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21" name="Title 2">
            <a:extLst>
              <a:ext uri="{FF2B5EF4-FFF2-40B4-BE49-F238E27FC236}">
                <a16:creationId xmlns:a16="http://schemas.microsoft.com/office/drawing/2014/main" id="{18C323D2-10D0-3862-86AC-84F4FDFD9930}"/>
              </a:ext>
            </a:extLst>
          </p:cNvPr>
          <p:cNvSpPr txBox="1">
            <a:spLocks/>
          </p:cNvSpPr>
          <p:nvPr/>
        </p:nvSpPr>
        <p:spPr>
          <a:xfrm>
            <a:off x="4372043" y="3913468"/>
            <a:ext cx="7568320" cy="2427531"/>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u="sng" dirty="0">
                <a:solidFill>
                  <a:srgbClr val="0070C0"/>
                </a:solidFill>
              </a:rPr>
              <a:t>Collaboration and Integration</a:t>
            </a:r>
          </a:p>
          <a:p>
            <a:pPr marL="342900" indent="-342900">
              <a:buFont typeface="Arial" panose="020B0604020202020204" pitchFamily="34" charset="0"/>
              <a:buChar char="•"/>
            </a:pPr>
            <a:r>
              <a:rPr lang="en-US" sz="1800" b="1" dirty="0"/>
              <a:t>RAD and  Meptagon</a:t>
            </a:r>
            <a:endParaRPr lang="en-US" sz="1800" u="sng" dirty="0">
              <a:solidFill>
                <a:srgbClr val="0070C0"/>
              </a:solidFill>
            </a:endParaRPr>
          </a:p>
          <a:p>
            <a:r>
              <a:rPr lang="en-US" sz="1800" b="1" u="sng" dirty="0">
                <a:solidFill>
                  <a:srgbClr val="0070C0"/>
                </a:solidFill>
              </a:rPr>
              <a:t>Note on Practical Deployment Scenario</a:t>
            </a:r>
          </a:p>
          <a:p>
            <a:r>
              <a:rPr lang="en-US" sz="1800" dirty="0"/>
              <a:t>SCAWATCH is a </a:t>
            </a:r>
            <a:r>
              <a:rPr lang="en-US" sz="1800" b="1" dirty="0"/>
              <a:t>passive alerting system</a:t>
            </a:r>
            <a:r>
              <a:rPr lang="en-US" sz="1800" dirty="0"/>
              <a:t> to alert operators of suspicious activities. That is, it will not automatically block SCADA commands but serve as an alert for operator to make the final decision (e.g., block commands, quarantine the SCADA host). Note that alerts may contain </a:t>
            </a:r>
            <a:r>
              <a:rPr lang="en-US" sz="1800" u="sng" dirty="0"/>
              <a:t>low false positives, </a:t>
            </a:r>
            <a:r>
              <a:rPr lang="en-US" sz="1800" dirty="0"/>
              <a:t>In practice, based on other information e.g., anomaly score or other alarms/events triggered on the OT network, the operator can decide to block the SCADA system.</a:t>
            </a:r>
          </a:p>
        </p:txBody>
      </p:sp>
      <p:sp>
        <p:nvSpPr>
          <p:cNvPr id="22" name="TextBox 21">
            <a:extLst>
              <a:ext uri="{FF2B5EF4-FFF2-40B4-BE49-F238E27FC236}">
                <a16:creationId xmlns:a16="http://schemas.microsoft.com/office/drawing/2014/main" id="{6790B346-B705-7993-9AA0-64932DD51748}"/>
              </a:ext>
            </a:extLst>
          </p:cNvPr>
          <p:cNvSpPr txBox="1"/>
          <p:nvPr/>
        </p:nvSpPr>
        <p:spPr>
          <a:xfrm>
            <a:off x="4318405" y="2231210"/>
            <a:ext cx="1510958" cy="830997"/>
          </a:xfrm>
          <a:prstGeom prst="rect">
            <a:avLst/>
          </a:prstGeom>
          <a:noFill/>
          <a:ln>
            <a:solidFill>
              <a:srgbClr val="0070C0"/>
            </a:solidFill>
          </a:ln>
        </p:spPr>
        <p:txBody>
          <a:bodyPr wrap="square" rtlCol="0">
            <a:spAutoFit/>
          </a:bodyPr>
          <a:lstStyle/>
          <a:p>
            <a:r>
              <a:rPr lang="en-US" sz="1200" dirty="0"/>
              <a:t>Anomaly correlation and detection runs here. VM and code will be released </a:t>
            </a:r>
          </a:p>
        </p:txBody>
      </p:sp>
      <p:cxnSp>
        <p:nvCxnSpPr>
          <p:cNvPr id="24" name="Straight Arrow Connector 23">
            <a:extLst>
              <a:ext uri="{FF2B5EF4-FFF2-40B4-BE49-F238E27FC236}">
                <a16:creationId xmlns:a16="http://schemas.microsoft.com/office/drawing/2014/main" id="{13C748F5-AD74-0DDC-C609-087617EE47FD}"/>
              </a:ext>
            </a:extLst>
          </p:cNvPr>
          <p:cNvCxnSpPr>
            <a:cxnSpLocks/>
          </p:cNvCxnSpPr>
          <p:nvPr/>
        </p:nvCxnSpPr>
        <p:spPr>
          <a:xfrm flipH="1" flipV="1">
            <a:off x="3637652" y="1850732"/>
            <a:ext cx="734391" cy="56680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8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3" grpId="0"/>
      <p:bldP spid="9" grpId="0"/>
      <p:bldP spid="19"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75CF31-984D-41F1-A340-45AB63B9562A}"/>
              </a:ext>
            </a:extLst>
          </p:cNvPr>
          <p:cNvSpPr>
            <a:spLocks noGrp="1"/>
          </p:cNvSpPr>
          <p:nvPr>
            <p:ph type="sldNum" sz="quarter" idx="12"/>
          </p:nvPr>
        </p:nvSpPr>
        <p:spPr/>
        <p:txBody>
          <a:bodyPr/>
          <a:lstStyle/>
          <a:p>
            <a:fld id="{67F9C683-E6F4-4564-88C0-48E39B853A66}" type="slidenum">
              <a:rPr lang="zh-CN" altLang="en-US" smtClean="0"/>
              <a:pPr/>
              <a:t>13</a:t>
            </a:fld>
            <a:endParaRPr lang="zh-CN" altLang="en-US"/>
          </a:p>
        </p:txBody>
      </p:sp>
      <p:sp>
        <p:nvSpPr>
          <p:cNvPr id="8" name="Title 7">
            <a:extLst>
              <a:ext uri="{FF2B5EF4-FFF2-40B4-BE49-F238E27FC236}">
                <a16:creationId xmlns:a16="http://schemas.microsoft.com/office/drawing/2014/main" id="{6CC42A6F-5DE1-B811-8A45-940C9A445E55}"/>
              </a:ext>
            </a:extLst>
          </p:cNvPr>
          <p:cNvSpPr>
            <a:spLocks noGrp="1"/>
          </p:cNvSpPr>
          <p:nvPr>
            <p:ph type="title"/>
          </p:nvPr>
        </p:nvSpPr>
        <p:spPr/>
        <p:txBody>
          <a:bodyPr/>
          <a:lstStyle/>
          <a:p>
            <a:r>
              <a:rPr lang="en-US" dirty="0"/>
              <a:t>QUESTIONS</a:t>
            </a:r>
          </a:p>
        </p:txBody>
      </p:sp>
      <p:sp>
        <p:nvSpPr>
          <p:cNvPr id="9" name="Text Placeholder 8">
            <a:extLst>
              <a:ext uri="{FF2B5EF4-FFF2-40B4-BE49-F238E27FC236}">
                <a16:creationId xmlns:a16="http://schemas.microsoft.com/office/drawing/2014/main" id="{1E84D3A2-4165-4B8D-50BB-836A8166B237}"/>
              </a:ext>
            </a:extLst>
          </p:cNvPr>
          <p:cNvSpPr>
            <a:spLocks noGrp="1"/>
          </p:cNvSpPr>
          <p:nvPr>
            <p:ph type="body" sz="quarter" idx="13"/>
          </p:nvPr>
        </p:nvSpPr>
        <p:spPr/>
        <p:txBody>
          <a:bodyPr/>
          <a:lstStyle/>
          <a:p>
            <a:r>
              <a:rPr lang="en-US" dirty="0"/>
              <a:t>Thank You</a:t>
            </a:r>
          </a:p>
        </p:txBody>
      </p:sp>
    </p:spTree>
    <p:extLst>
      <p:ext uri="{BB962C8B-B14F-4D97-AF65-F5344CB8AC3E}">
        <p14:creationId xmlns:p14="http://schemas.microsoft.com/office/powerpoint/2010/main" val="1409394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498B1375-D1D3-D075-DF18-AD3990A267D5}"/>
              </a:ext>
            </a:extLst>
          </p:cNvPr>
          <p:cNvSpPr/>
          <p:nvPr/>
        </p:nvSpPr>
        <p:spPr>
          <a:xfrm>
            <a:off x="7431152" y="1541796"/>
            <a:ext cx="3990732" cy="2792733"/>
          </a:xfrm>
          <a:prstGeom prst="rect">
            <a:avLst/>
          </a:prstGeom>
          <a:solidFill>
            <a:schemeClr val="bg1">
              <a:lumMod val="95000"/>
            </a:schemeClr>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Syncing cloud outline">
            <a:extLst>
              <a:ext uri="{FF2B5EF4-FFF2-40B4-BE49-F238E27FC236}">
                <a16:creationId xmlns:a16="http://schemas.microsoft.com/office/drawing/2014/main" id="{64E1AAF8-68D3-EF84-9B95-62E4CED55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630" y="1276072"/>
            <a:ext cx="1122381" cy="1122381"/>
          </a:xfrm>
          <a:prstGeom prst="rect">
            <a:avLst/>
          </a:prstGeom>
        </p:spPr>
      </p:pic>
      <p:sp>
        <p:nvSpPr>
          <p:cNvPr id="9" name="Rectangle 8">
            <a:extLst>
              <a:ext uri="{FF2B5EF4-FFF2-40B4-BE49-F238E27FC236}">
                <a16:creationId xmlns:a16="http://schemas.microsoft.com/office/drawing/2014/main" id="{3646C454-2676-AB7D-9A83-55B7F4774429}"/>
              </a:ext>
            </a:extLst>
          </p:cNvPr>
          <p:cNvSpPr/>
          <p:nvPr/>
        </p:nvSpPr>
        <p:spPr>
          <a:xfrm>
            <a:off x="1695916" y="1640950"/>
            <a:ext cx="3069661" cy="2792733"/>
          </a:xfrm>
          <a:prstGeom prst="rect">
            <a:avLst/>
          </a:prstGeom>
          <a:solidFill>
            <a:schemeClr val="accent6">
              <a:lumMod val="20000"/>
              <a:lumOff val="80000"/>
            </a:schemeClr>
          </a:solidFill>
          <a:ln>
            <a:solidFill>
              <a:schemeClr val="accent5">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a:extLst>
              <a:ext uri="{FF2B5EF4-FFF2-40B4-BE49-F238E27FC236}">
                <a16:creationId xmlns:a16="http://schemas.microsoft.com/office/drawing/2014/main" id="{D0CA5E84-ADBF-511C-7E39-65A5C1994342}"/>
              </a:ext>
            </a:extLst>
          </p:cNvPr>
          <p:cNvSpPr txBox="1">
            <a:spLocks/>
          </p:cNvSpPr>
          <p:nvPr/>
        </p:nvSpPr>
        <p:spPr>
          <a:xfrm>
            <a:off x="7461004" y="3974739"/>
            <a:ext cx="1920285" cy="5077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400" b="0" dirty="0">
                <a:solidFill>
                  <a:srgbClr val="000000"/>
                </a:solidFill>
              </a:rPr>
              <a:t>Power Substations</a:t>
            </a:r>
          </a:p>
        </p:txBody>
      </p:sp>
      <p:sp>
        <p:nvSpPr>
          <p:cNvPr id="8" name="Title 2">
            <a:extLst>
              <a:ext uri="{FF2B5EF4-FFF2-40B4-BE49-F238E27FC236}">
                <a16:creationId xmlns:a16="http://schemas.microsoft.com/office/drawing/2014/main" id="{0B0D8B82-EF59-B5ED-850A-5AFE73F65151}"/>
              </a:ext>
            </a:extLst>
          </p:cNvPr>
          <p:cNvSpPr txBox="1">
            <a:spLocks/>
          </p:cNvSpPr>
          <p:nvPr/>
        </p:nvSpPr>
        <p:spPr>
          <a:xfrm>
            <a:off x="9856464" y="4004982"/>
            <a:ext cx="1481136" cy="33395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400" b="0" dirty="0">
                <a:solidFill>
                  <a:srgbClr val="000000"/>
                </a:solidFill>
              </a:rPr>
              <a:t>Nuclear Plants</a:t>
            </a:r>
          </a:p>
        </p:txBody>
      </p:sp>
      <p:sp>
        <p:nvSpPr>
          <p:cNvPr id="10" name="Title 2">
            <a:extLst>
              <a:ext uri="{FF2B5EF4-FFF2-40B4-BE49-F238E27FC236}">
                <a16:creationId xmlns:a16="http://schemas.microsoft.com/office/drawing/2014/main" id="{F1E052D2-5DCA-3A23-D9D1-275E3E0901BC}"/>
              </a:ext>
            </a:extLst>
          </p:cNvPr>
          <p:cNvSpPr txBox="1">
            <a:spLocks/>
          </p:cNvSpPr>
          <p:nvPr/>
        </p:nvSpPr>
        <p:spPr>
          <a:xfrm>
            <a:off x="9786268" y="2699026"/>
            <a:ext cx="1541396" cy="3310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400" b="0" dirty="0">
                <a:solidFill>
                  <a:srgbClr val="000000"/>
                </a:solidFill>
              </a:rPr>
              <a:t>Water Treatment </a:t>
            </a:r>
          </a:p>
          <a:p>
            <a:pPr algn="ctr"/>
            <a:r>
              <a:rPr lang="en-US" sz="1400" b="0" dirty="0">
                <a:solidFill>
                  <a:srgbClr val="000000"/>
                </a:solidFill>
              </a:rPr>
              <a:t>Processes </a:t>
            </a:r>
          </a:p>
        </p:txBody>
      </p:sp>
      <p:pic>
        <p:nvPicPr>
          <p:cNvPr id="11" name="Picture 10" descr="A picture containing indoor, wall, blue&#10;&#10;Description automatically generated">
            <a:extLst>
              <a:ext uri="{FF2B5EF4-FFF2-40B4-BE49-F238E27FC236}">
                <a16:creationId xmlns:a16="http://schemas.microsoft.com/office/drawing/2014/main" id="{4DAF5F4F-3324-3576-2F4F-26BFA0DE3748}"/>
              </a:ext>
            </a:extLst>
          </p:cNvPr>
          <p:cNvPicPr>
            <a:picLocks noChangeAspect="1"/>
          </p:cNvPicPr>
          <p:nvPr/>
        </p:nvPicPr>
        <p:blipFill rotWithShape="1">
          <a:blip r:embed="rId6"/>
          <a:srcRect r="7651"/>
          <a:stretch/>
        </p:blipFill>
        <p:spPr>
          <a:xfrm>
            <a:off x="8353455" y="1648141"/>
            <a:ext cx="1338594" cy="1086350"/>
          </a:xfrm>
          <a:prstGeom prst="rect">
            <a:avLst/>
          </a:prstGeom>
        </p:spPr>
      </p:pic>
      <p:pic>
        <p:nvPicPr>
          <p:cNvPr id="12" name="Picture 11" descr="A picture containing person&#10;&#10;Description automatically generated">
            <a:extLst>
              <a:ext uri="{FF2B5EF4-FFF2-40B4-BE49-F238E27FC236}">
                <a16:creationId xmlns:a16="http://schemas.microsoft.com/office/drawing/2014/main" id="{56BCFDB5-6934-B0E0-C508-43AE61FF4401}"/>
              </a:ext>
            </a:extLst>
          </p:cNvPr>
          <p:cNvPicPr>
            <a:picLocks noChangeAspect="1"/>
          </p:cNvPicPr>
          <p:nvPr/>
        </p:nvPicPr>
        <p:blipFill rotWithShape="1">
          <a:blip r:embed="rId7"/>
          <a:srcRect l="19703"/>
          <a:stretch/>
        </p:blipFill>
        <p:spPr>
          <a:xfrm>
            <a:off x="9717453" y="1601947"/>
            <a:ext cx="1338594" cy="1083583"/>
          </a:xfrm>
          <a:prstGeom prst="rect">
            <a:avLst/>
          </a:prstGeom>
        </p:spPr>
      </p:pic>
      <p:pic>
        <p:nvPicPr>
          <p:cNvPr id="14" name="Picture 13" descr="A picture containing outdoor&#10;&#10;Description automatically generated">
            <a:extLst>
              <a:ext uri="{FF2B5EF4-FFF2-40B4-BE49-F238E27FC236}">
                <a16:creationId xmlns:a16="http://schemas.microsoft.com/office/drawing/2014/main" id="{E92493A9-4032-F5E6-33F3-72B6B280C82F}"/>
              </a:ext>
            </a:extLst>
          </p:cNvPr>
          <p:cNvPicPr>
            <a:picLocks noChangeAspect="1"/>
          </p:cNvPicPr>
          <p:nvPr/>
        </p:nvPicPr>
        <p:blipFill>
          <a:blip r:embed="rId8"/>
          <a:stretch>
            <a:fillRect/>
          </a:stretch>
        </p:blipFill>
        <p:spPr>
          <a:xfrm>
            <a:off x="7492223" y="2913649"/>
            <a:ext cx="1227363" cy="1125083"/>
          </a:xfrm>
          <a:prstGeom prst="rect">
            <a:avLst/>
          </a:prstGeom>
        </p:spPr>
      </p:pic>
      <p:pic>
        <p:nvPicPr>
          <p:cNvPr id="16" name="Picture 15" descr="A group of silos with smoke coming out of them&#10;&#10;Description automatically generated with medium confidence">
            <a:extLst>
              <a:ext uri="{FF2B5EF4-FFF2-40B4-BE49-F238E27FC236}">
                <a16:creationId xmlns:a16="http://schemas.microsoft.com/office/drawing/2014/main" id="{46E9A851-96EC-B43E-BB6A-B50163059B6D}"/>
              </a:ext>
            </a:extLst>
          </p:cNvPr>
          <p:cNvPicPr>
            <a:picLocks noChangeAspect="1"/>
          </p:cNvPicPr>
          <p:nvPr/>
        </p:nvPicPr>
        <p:blipFill rotWithShape="1">
          <a:blip r:embed="rId9"/>
          <a:srcRect l="33841" t="21872" r="8794" b="22210"/>
          <a:stretch/>
        </p:blipFill>
        <p:spPr>
          <a:xfrm>
            <a:off x="9877454" y="3057715"/>
            <a:ext cx="1359023" cy="993541"/>
          </a:xfrm>
          <a:prstGeom prst="rect">
            <a:avLst/>
          </a:prstGeom>
        </p:spPr>
      </p:pic>
      <p:pic>
        <p:nvPicPr>
          <p:cNvPr id="13" name="Picture 12" descr="A picture containing sky, outdoor&#10;&#10;Description automatically generated">
            <a:extLst>
              <a:ext uri="{FF2B5EF4-FFF2-40B4-BE49-F238E27FC236}">
                <a16:creationId xmlns:a16="http://schemas.microsoft.com/office/drawing/2014/main" id="{727BFC31-A2B8-6D54-C9CB-E52D3FC10C73}"/>
              </a:ext>
            </a:extLst>
          </p:cNvPr>
          <p:cNvPicPr>
            <a:picLocks noChangeAspect="1"/>
          </p:cNvPicPr>
          <p:nvPr/>
        </p:nvPicPr>
        <p:blipFill>
          <a:blip r:embed="rId10"/>
          <a:stretch>
            <a:fillRect/>
          </a:stretch>
        </p:blipFill>
        <p:spPr>
          <a:xfrm>
            <a:off x="8711651" y="2909925"/>
            <a:ext cx="1132532" cy="1132532"/>
          </a:xfrm>
          <a:prstGeom prst="rect">
            <a:avLst/>
          </a:prstGeom>
        </p:spPr>
      </p:pic>
      <p:sp>
        <p:nvSpPr>
          <p:cNvPr id="35" name="Title 2">
            <a:extLst>
              <a:ext uri="{FF2B5EF4-FFF2-40B4-BE49-F238E27FC236}">
                <a16:creationId xmlns:a16="http://schemas.microsoft.com/office/drawing/2014/main" id="{03E7A6C7-B678-86EB-1A55-C6B15CAB0C3B}"/>
              </a:ext>
            </a:extLst>
          </p:cNvPr>
          <p:cNvSpPr txBox="1">
            <a:spLocks/>
          </p:cNvSpPr>
          <p:nvPr/>
        </p:nvSpPr>
        <p:spPr>
          <a:xfrm>
            <a:off x="1853492" y="3845401"/>
            <a:ext cx="2709632" cy="7261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400" b="0" dirty="0">
                <a:solidFill>
                  <a:srgbClr val="000000"/>
                </a:solidFill>
              </a:rPr>
              <a:t>Supervisory Control and Data Acquisition (SCADA) Systems</a:t>
            </a:r>
          </a:p>
        </p:txBody>
      </p:sp>
      <p:cxnSp>
        <p:nvCxnSpPr>
          <p:cNvPr id="60" name="Straight Arrow Connector 59">
            <a:extLst>
              <a:ext uri="{FF2B5EF4-FFF2-40B4-BE49-F238E27FC236}">
                <a16:creationId xmlns:a16="http://schemas.microsoft.com/office/drawing/2014/main" id="{ECE83488-257E-2075-AAFE-87A03FEEDC9E}"/>
              </a:ext>
            </a:extLst>
          </p:cNvPr>
          <p:cNvCxnSpPr>
            <a:cxnSpLocks/>
          </p:cNvCxnSpPr>
          <p:nvPr/>
        </p:nvCxnSpPr>
        <p:spPr>
          <a:xfrm>
            <a:off x="4790984" y="2358110"/>
            <a:ext cx="1624233" cy="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E63CE35-7450-9B9C-CBD2-AC8BD5F76658}"/>
              </a:ext>
            </a:extLst>
          </p:cNvPr>
          <p:cNvCxnSpPr>
            <a:cxnSpLocks/>
          </p:cNvCxnSpPr>
          <p:nvPr/>
        </p:nvCxnSpPr>
        <p:spPr>
          <a:xfrm flipH="1">
            <a:off x="4845504" y="3062181"/>
            <a:ext cx="1569713" cy="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1D3956B-1D52-6DEF-434F-61663ABE17B0}"/>
              </a:ext>
            </a:extLst>
          </p:cNvPr>
          <p:cNvSpPr txBox="1"/>
          <p:nvPr/>
        </p:nvSpPr>
        <p:spPr>
          <a:xfrm>
            <a:off x="4878272" y="3047811"/>
            <a:ext cx="1650209" cy="584775"/>
          </a:xfrm>
          <a:prstGeom prst="rect">
            <a:avLst/>
          </a:prstGeom>
          <a:noFill/>
        </p:spPr>
        <p:txBody>
          <a:bodyPr wrap="square" rtlCol="0">
            <a:spAutoFit/>
          </a:bodyPr>
          <a:lstStyle/>
          <a:p>
            <a:pPr algn="ctr"/>
            <a:r>
              <a:rPr lang="en-US" sz="1600" dirty="0">
                <a:solidFill>
                  <a:srgbClr val="0070C0"/>
                </a:solidFill>
              </a:rPr>
              <a:t>Physical </a:t>
            </a:r>
          </a:p>
          <a:p>
            <a:pPr algn="ctr"/>
            <a:r>
              <a:rPr lang="en-US" sz="1600" dirty="0">
                <a:solidFill>
                  <a:srgbClr val="0070C0"/>
                </a:solidFill>
              </a:rPr>
              <a:t>Measurements</a:t>
            </a:r>
          </a:p>
        </p:txBody>
      </p:sp>
      <p:sp>
        <p:nvSpPr>
          <p:cNvPr id="66" name="TextBox 65">
            <a:extLst>
              <a:ext uri="{FF2B5EF4-FFF2-40B4-BE49-F238E27FC236}">
                <a16:creationId xmlns:a16="http://schemas.microsoft.com/office/drawing/2014/main" id="{1B1C65EA-1E87-0DDA-8DDC-C70314CCDF91}"/>
              </a:ext>
            </a:extLst>
          </p:cNvPr>
          <p:cNvSpPr txBox="1"/>
          <p:nvPr/>
        </p:nvSpPr>
        <p:spPr>
          <a:xfrm>
            <a:off x="4897631" y="1720873"/>
            <a:ext cx="1410938" cy="584775"/>
          </a:xfrm>
          <a:prstGeom prst="rect">
            <a:avLst/>
          </a:prstGeom>
          <a:noFill/>
        </p:spPr>
        <p:txBody>
          <a:bodyPr wrap="square" rtlCol="0">
            <a:spAutoFit/>
          </a:bodyPr>
          <a:lstStyle/>
          <a:p>
            <a:pPr algn="ctr"/>
            <a:r>
              <a:rPr lang="en-US" sz="1600" dirty="0">
                <a:solidFill>
                  <a:srgbClr val="0070C0"/>
                </a:solidFill>
              </a:rPr>
              <a:t>Control </a:t>
            </a:r>
          </a:p>
          <a:p>
            <a:pPr algn="ctr"/>
            <a:r>
              <a:rPr lang="en-US" sz="1600" dirty="0">
                <a:solidFill>
                  <a:srgbClr val="0070C0"/>
                </a:solidFill>
              </a:rPr>
              <a:t>Commands</a:t>
            </a:r>
          </a:p>
        </p:txBody>
      </p:sp>
      <p:pic>
        <p:nvPicPr>
          <p:cNvPr id="1036" name="Graphic 1035" descr="Bio-hazard with solid fill">
            <a:extLst>
              <a:ext uri="{FF2B5EF4-FFF2-40B4-BE49-F238E27FC236}">
                <a16:creationId xmlns:a16="http://schemas.microsoft.com/office/drawing/2014/main" id="{73B11B32-938A-B352-FC84-80B01548EE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81288" y="3469530"/>
            <a:ext cx="1063545" cy="1063545"/>
          </a:xfrm>
          <a:prstGeom prst="rect">
            <a:avLst/>
          </a:prstGeom>
        </p:spPr>
      </p:pic>
      <p:sp>
        <p:nvSpPr>
          <p:cNvPr id="18" name="TextBox 17">
            <a:extLst>
              <a:ext uri="{FF2B5EF4-FFF2-40B4-BE49-F238E27FC236}">
                <a16:creationId xmlns:a16="http://schemas.microsoft.com/office/drawing/2014/main" id="{DB362AEA-632B-22FB-E384-4F14E50B4BE5}"/>
              </a:ext>
            </a:extLst>
          </p:cNvPr>
          <p:cNvSpPr txBox="1"/>
          <p:nvPr/>
        </p:nvSpPr>
        <p:spPr>
          <a:xfrm>
            <a:off x="2373284" y="1662633"/>
            <a:ext cx="2078783" cy="338554"/>
          </a:xfrm>
          <a:prstGeom prst="rect">
            <a:avLst/>
          </a:prstGeom>
          <a:noFill/>
        </p:spPr>
        <p:txBody>
          <a:bodyPr wrap="square" rtlCol="0">
            <a:spAutoFit/>
          </a:bodyPr>
          <a:lstStyle/>
          <a:p>
            <a:pPr algn="ctr"/>
            <a:r>
              <a:rPr lang="en-US" sz="1600" dirty="0">
                <a:solidFill>
                  <a:srgbClr val="000000"/>
                </a:solidFill>
              </a:rPr>
              <a:t>CONTROL ROOM</a:t>
            </a:r>
          </a:p>
        </p:txBody>
      </p:sp>
      <p:pic>
        <p:nvPicPr>
          <p:cNvPr id="19" name="Graphic 18" descr="Bank outline">
            <a:extLst>
              <a:ext uri="{FF2B5EF4-FFF2-40B4-BE49-F238E27FC236}">
                <a16:creationId xmlns:a16="http://schemas.microsoft.com/office/drawing/2014/main" id="{9E3DE071-7434-87A7-37DC-A3CEA01BA52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49477" y="1616098"/>
            <a:ext cx="642445" cy="642445"/>
          </a:xfrm>
          <a:prstGeom prst="rect">
            <a:avLst/>
          </a:prstGeom>
        </p:spPr>
      </p:pic>
      <p:pic>
        <p:nvPicPr>
          <p:cNvPr id="21" name="Graphic 20" descr="Computer outline">
            <a:extLst>
              <a:ext uri="{FF2B5EF4-FFF2-40B4-BE49-F238E27FC236}">
                <a16:creationId xmlns:a16="http://schemas.microsoft.com/office/drawing/2014/main" id="{C472B77B-64EA-9AB2-CB21-6EC282D4BC8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6725" y="3632586"/>
            <a:ext cx="609894" cy="609894"/>
          </a:xfrm>
          <a:prstGeom prst="rect">
            <a:avLst/>
          </a:prstGeom>
        </p:spPr>
      </p:pic>
      <p:cxnSp>
        <p:nvCxnSpPr>
          <p:cNvPr id="30" name="Straight Connector 29">
            <a:extLst>
              <a:ext uri="{FF2B5EF4-FFF2-40B4-BE49-F238E27FC236}">
                <a16:creationId xmlns:a16="http://schemas.microsoft.com/office/drawing/2014/main" id="{33E58D91-40FC-C98F-EC2B-FF817A9D55CA}"/>
              </a:ext>
            </a:extLst>
          </p:cNvPr>
          <p:cNvCxnSpPr>
            <a:cxnSpLocks/>
          </p:cNvCxnSpPr>
          <p:nvPr/>
        </p:nvCxnSpPr>
        <p:spPr>
          <a:xfrm flipV="1">
            <a:off x="1152331" y="2148559"/>
            <a:ext cx="0" cy="158147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31" name="Graphic 30" descr="Full Brick Wall outline">
            <a:extLst>
              <a:ext uri="{FF2B5EF4-FFF2-40B4-BE49-F238E27FC236}">
                <a16:creationId xmlns:a16="http://schemas.microsoft.com/office/drawing/2014/main" id="{E55932FF-2648-DAC5-7453-C8FE38B0E14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38698" y="2557368"/>
            <a:ext cx="500347" cy="500347"/>
          </a:xfrm>
          <a:prstGeom prst="rect">
            <a:avLst/>
          </a:prstGeom>
        </p:spPr>
      </p:pic>
      <p:pic>
        <p:nvPicPr>
          <p:cNvPr id="32" name="Graphic 31" descr="Full Brick Wall with solid fill">
            <a:extLst>
              <a:ext uri="{FF2B5EF4-FFF2-40B4-BE49-F238E27FC236}">
                <a16:creationId xmlns:a16="http://schemas.microsoft.com/office/drawing/2014/main" id="{CBBCB5D5-F914-705B-F8D3-DF39A2A05B3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0748" y="2329337"/>
            <a:ext cx="500347" cy="500347"/>
          </a:xfrm>
          <a:prstGeom prst="rect">
            <a:avLst/>
          </a:prstGeom>
        </p:spPr>
      </p:pic>
      <p:pic>
        <p:nvPicPr>
          <p:cNvPr id="37" name="Graphic 36" descr="Electrician male with solid fill">
            <a:extLst>
              <a:ext uri="{FF2B5EF4-FFF2-40B4-BE49-F238E27FC236}">
                <a16:creationId xmlns:a16="http://schemas.microsoft.com/office/drawing/2014/main" id="{4A939609-7EE1-528F-CE23-ED133D7997F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51062" y="1941280"/>
            <a:ext cx="617125" cy="617125"/>
          </a:xfrm>
          <a:prstGeom prst="rect">
            <a:avLst/>
          </a:prstGeom>
        </p:spPr>
      </p:pic>
      <p:pic>
        <p:nvPicPr>
          <p:cNvPr id="38" name="Graphic 37" descr="Steering Wheel outline">
            <a:extLst>
              <a:ext uri="{FF2B5EF4-FFF2-40B4-BE49-F238E27FC236}">
                <a16:creationId xmlns:a16="http://schemas.microsoft.com/office/drawing/2014/main" id="{A6E6BE32-D3ED-6F24-C208-CCF73564152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190355" y="1927921"/>
            <a:ext cx="617125" cy="617125"/>
          </a:xfrm>
          <a:prstGeom prst="rect">
            <a:avLst/>
          </a:prstGeom>
        </p:spPr>
      </p:pic>
      <p:pic>
        <p:nvPicPr>
          <p:cNvPr id="45" name="Graphic 44" descr="Devil face with solid fill with solid fill">
            <a:extLst>
              <a:ext uri="{FF2B5EF4-FFF2-40B4-BE49-F238E27FC236}">
                <a16:creationId xmlns:a16="http://schemas.microsoft.com/office/drawing/2014/main" id="{5C354AE5-8ECD-6ED2-DAE2-322A4FF32D7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81256" y="3660234"/>
            <a:ext cx="385362" cy="385362"/>
          </a:xfrm>
          <a:prstGeom prst="rect">
            <a:avLst/>
          </a:prstGeom>
        </p:spPr>
      </p:pic>
      <p:cxnSp>
        <p:nvCxnSpPr>
          <p:cNvPr id="46" name="Straight Connector 45">
            <a:extLst>
              <a:ext uri="{FF2B5EF4-FFF2-40B4-BE49-F238E27FC236}">
                <a16:creationId xmlns:a16="http://schemas.microsoft.com/office/drawing/2014/main" id="{5207D715-9B38-CA1B-5272-979F14906413}"/>
              </a:ext>
            </a:extLst>
          </p:cNvPr>
          <p:cNvCxnSpPr>
            <a:cxnSpLocks/>
          </p:cNvCxnSpPr>
          <p:nvPr/>
        </p:nvCxnSpPr>
        <p:spPr>
          <a:xfrm flipH="1">
            <a:off x="1166619" y="3328123"/>
            <a:ext cx="1068486"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52" name="Graphic 51" descr="Computer with solid fill">
            <a:extLst>
              <a:ext uri="{FF2B5EF4-FFF2-40B4-BE49-F238E27FC236}">
                <a16:creationId xmlns:a16="http://schemas.microsoft.com/office/drawing/2014/main" id="{60648CAF-4EC7-D13C-27B6-C1661DE64E0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763680" y="2827861"/>
            <a:ext cx="776733" cy="776733"/>
          </a:xfrm>
          <a:prstGeom prst="rect">
            <a:avLst/>
          </a:prstGeom>
        </p:spPr>
      </p:pic>
      <p:pic>
        <p:nvPicPr>
          <p:cNvPr id="54" name="Graphic 53" descr="Computer outline">
            <a:extLst>
              <a:ext uri="{FF2B5EF4-FFF2-40B4-BE49-F238E27FC236}">
                <a16:creationId xmlns:a16="http://schemas.microsoft.com/office/drawing/2014/main" id="{7C5A9393-040F-0A7E-35DE-65A55C718E5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4906" y="3114300"/>
            <a:ext cx="609894" cy="609894"/>
          </a:xfrm>
          <a:prstGeom prst="rect">
            <a:avLst/>
          </a:prstGeom>
        </p:spPr>
      </p:pic>
      <p:pic>
        <p:nvPicPr>
          <p:cNvPr id="58" name="Graphic 57" descr="Bio-hazard with solid fill">
            <a:extLst>
              <a:ext uri="{FF2B5EF4-FFF2-40B4-BE49-F238E27FC236}">
                <a16:creationId xmlns:a16="http://schemas.microsoft.com/office/drawing/2014/main" id="{A31AED45-777C-D28C-1C4F-DA0CCA7921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745984" y="1662633"/>
            <a:ext cx="961201" cy="961201"/>
          </a:xfrm>
          <a:prstGeom prst="rect">
            <a:avLst/>
          </a:prstGeom>
        </p:spPr>
      </p:pic>
      <p:pic>
        <p:nvPicPr>
          <p:cNvPr id="59" name="Graphic 58" descr="Devil face with solid fill with solid fill">
            <a:extLst>
              <a:ext uri="{FF2B5EF4-FFF2-40B4-BE49-F238E27FC236}">
                <a16:creationId xmlns:a16="http://schemas.microsoft.com/office/drawing/2014/main" id="{E8AFB016-7DB1-978F-B5F2-68823182EDB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41095" y="1526435"/>
            <a:ext cx="385362" cy="385362"/>
          </a:xfrm>
          <a:prstGeom prst="rect">
            <a:avLst/>
          </a:prstGeom>
        </p:spPr>
      </p:pic>
      <p:pic>
        <p:nvPicPr>
          <p:cNvPr id="62" name="Graphic 61" descr="Bug with solid fill">
            <a:extLst>
              <a:ext uri="{FF2B5EF4-FFF2-40B4-BE49-F238E27FC236}">
                <a16:creationId xmlns:a16="http://schemas.microsoft.com/office/drawing/2014/main" id="{E5346341-4140-87E3-0D13-73E426962719}"/>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87758" y="3409291"/>
            <a:ext cx="314903" cy="314903"/>
          </a:xfrm>
          <a:prstGeom prst="rect">
            <a:avLst/>
          </a:prstGeom>
        </p:spPr>
      </p:pic>
      <p:sp>
        <p:nvSpPr>
          <p:cNvPr id="64" name="Title 2">
            <a:extLst>
              <a:ext uri="{FF2B5EF4-FFF2-40B4-BE49-F238E27FC236}">
                <a16:creationId xmlns:a16="http://schemas.microsoft.com/office/drawing/2014/main" id="{247A1A81-90EF-F803-2AA2-EAA16440AEC1}"/>
              </a:ext>
            </a:extLst>
          </p:cNvPr>
          <p:cNvSpPr txBox="1">
            <a:spLocks/>
          </p:cNvSpPr>
          <p:nvPr/>
        </p:nvSpPr>
        <p:spPr>
          <a:xfrm>
            <a:off x="7632256" y="4985999"/>
            <a:ext cx="3990732" cy="7913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600" b="0" dirty="0">
                <a:solidFill>
                  <a:srgbClr val="000000"/>
                </a:solidFill>
              </a:rPr>
              <a:t>Physical processes, actuators, sensors</a:t>
            </a:r>
          </a:p>
          <a:p>
            <a:pPr algn="ctr"/>
            <a:r>
              <a:rPr lang="en-US" sz="1600" b="0" dirty="0">
                <a:solidFill>
                  <a:srgbClr val="000000"/>
                </a:solidFill>
              </a:rPr>
              <a:t>exhibit continuous “physics” behavior</a:t>
            </a:r>
          </a:p>
        </p:txBody>
      </p:sp>
      <p:sp>
        <p:nvSpPr>
          <p:cNvPr id="67" name="Title 2">
            <a:extLst>
              <a:ext uri="{FF2B5EF4-FFF2-40B4-BE49-F238E27FC236}">
                <a16:creationId xmlns:a16="http://schemas.microsoft.com/office/drawing/2014/main" id="{F8A66198-37D2-0614-6D75-02F4A93A1D55}"/>
              </a:ext>
            </a:extLst>
          </p:cNvPr>
          <p:cNvSpPr txBox="1">
            <a:spLocks/>
          </p:cNvSpPr>
          <p:nvPr/>
        </p:nvSpPr>
        <p:spPr>
          <a:xfrm>
            <a:off x="1243561" y="4950960"/>
            <a:ext cx="3305009" cy="8886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600" b="0" dirty="0">
                <a:solidFill>
                  <a:srgbClr val="000000"/>
                </a:solidFill>
              </a:rPr>
              <a:t>Software-based systems execute</a:t>
            </a:r>
          </a:p>
          <a:p>
            <a:pPr algn="ctr"/>
            <a:r>
              <a:rPr lang="en-US" sz="1600" b="0" dirty="0">
                <a:solidFill>
                  <a:srgbClr val="000000"/>
                </a:solidFill>
              </a:rPr>
              <a:t>physical domain operations</a:t>
            </a:r>
          </a:p>
        </p:txBody>
      </p:sp>
      <p:pic>
        <p:nvPicPr>
          <p:cNvPr id="68" name="Picture 67" descr="A picture containing text, person&#10;&#10;Description automatically generated">
            <a:extLst>
              <a:ext uri="{FF2B5EF4-FFF2-40B4-BE49-F238E27FC236}">
                <a16:creationId xmlns:a16="http://schemas.microsoft.com/office/drawing/2014/main" id="{E1C9F700-D3FE-CDEC-ED9A-A1B5E5641046}"/>
              </a:ext>
            </a:extLst>
          </p:cNvPr>
          <p:cNvPicPr>
            <a:picLocks noChangeAspect="1"/>
          </p:cNvPicPr>
          <p:nvPr/>
        </p:nvPicPr>
        <p:blipFill rotWithShape="1">
          <a:blip r:embed="rId31"/>
          <a:srcRect l="9029" r="8437"/>
          <a:stretch/>
        </p:blipFill>
        <p:spPr>
          <a:xfrm>
            <a:off x="1963679" y="2827861"/>
            <a:ext cx="1767233" cy="1040868"/>
          </a:xfrm>
          <a:prstGeom prst="rect">
            <a:avLst/>
          </a:prstGeom>
        </p:spPr>
      </p:pic>
      <p:pic>
        <p:nvPicPr>
          <p:cNvPr id="36" name="Graphic 35" descr="Cmd Terminal with solid fill">
            <a:extLst>
              <a:ext uri="{FF2B5EF4-FFF2-40B4-BE49-F238E27FC236}">
                <a16:creationId xmlns:a16="http://schemas.microsoft.com/office/drawing/2014/main" id="{5B3F5E94-ECA1-A4AB-96B4-91A3DD173CF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020060" y="2956764"/>
            <a:ext cx="444019" cy="444019"/>
          </a:xfrm>
          <a:prstGeom prst="rect">
            <a:avLst/>
          </a:prstGeom>
        </p:spPr>
      </p:pic>
      <p:pic>
        <p:nvPicPr>
          <p:cNvPr id="73" name="Graphic 72" descr="Database with solid fill">
            <a:extLst>
              <a:ext uri="{FF2B5EF4-FFF2-40B4-BE49-F238E27FC236}">
                <a16:creationId xmlns:a16="http://schemas.microsoft.com/office/drawing/2014/main" id="{9CD92E69-DA94-3022-43DD-A7197A7F443D}"/>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925859" y="3476467"/>
            <a:ext cx="405886" cy="405886"/>
          </a:xfrm>
          <a:prstGeom prst="rect">
            <a:avLst/>
          </a:prstGeom>
        </p:spPr>
      </p:pic>
      <p:sp>
        <p:nvSpPr>
          <p:cNvPr id="84" name="Title 2">
            <a:extLst>
              <a:ext uri="{FF2B5EF4-FFF2-40B4-BE49-F238E27FC236}">
                <a16:creationId xmlns:a16="http://schemas.microsoft.com/office/drawing/2014/main" id="{5A432AF6-F5CC-44AC-B1DE-F7E181EECCEB}"/>
              </a:ext>
            </a:extLst>
          </p:cNvPr>
          <p:cNvSpPr txBox="1">
            <a:spLocks/>
          </p:cNvSpPr>
          <p:nvPr/>
        </p:nvSpPr>
        <p:spPr>
          <a:xfrm>
            <a:off x="6605778" y="1521692"/>
            <a:ext cx="1338594" cy="1480565"/>
          </a:xfrm>
          <a:prstGeom prst="rect">
            <a:avLst/>
          </a:prstGeom>
          <a:solidFill>
            <a:schemeClr val="bg1"/>
          </a:solidFill>
          <a:ln w="3175">
            <a:solidFill>
              <a:srgbClr val="000000"/>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endParaRPr lang="en-US" sz="2000" b="0" dirty="0">
              <a:solidFill>
                <a:srgbClr val="000000"/>
              </a:solidFill>
            </a:endParaRPr>
          </a:p>
        </p:txBody>
      </p:sp>
      <p:sp>
        <p:nvSpPr>
          <p:cNvPr id="71" name="Title 2">
            <a:extLst>
              <a:ext uri="{FF2B5EF4-FFF2-40B4-BE49-F238E27FC236}">
                <a16:creationId xmlns:a16="http://schemas.microsoft.com/office/drawing/2014/main" id="{33A8402C-4347-03C4-B92E-25D8C1B9659A}"/>
              </a:ext>
            </a:extLst>
          </p:cNvPr>
          <p:cNvSpPr txBox="1">
            <a:spLocks/>
          </p:cNvSpPr>
          <p:nvPr/>
        </p:nvSpPr>
        <p:spPr>
          <a:xfrm>
            <a:off x="6562555" y="1593627"/>
            <a:ext cx="1452061" cy="5077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400" b="0" dirty="0">
                <a:solidFill>
                  <a:srgbClr val="000000"/>
                </a:solidFill>
              </a:rPr>
              <a:t>Embedded Controllers/PLCs</a:t>
            </a:r>
          </a:p>
        </p:txBody>
      </p:sp>
      <p:sp>
        <p:nvSpPr>
          <p:cNvPr id="23" name="Left-Right Arrow Callout 22">
            <a:extLst>
              <a:ext uri="{FF2B5EF4-FFF2-40B4-BE49-F238E27FC236}">
                <a16:creationId xmlns:a16="http://schemas.microsoft.com/office/drawing/2014/main" id="{8E0D9617-4C23-AD7A-1A73-4264E60F6658}"/>
              </a:ext>
            </a:extLst>
          </p:cNvPr>
          <p:cNvSpPr/>
          <p:nvPr/>
        </p:nvSpPr>
        <p:spPr>
          <a:xfrm>
            <a:off x="4577034" y="5164280"/>
            <a:ext cx="3069661" cy="483769"/>
          </a:xfrm>
          <a:prstGeom prst="leftRightArrowCallout">
            <a:avLst>
              <a:gd name="adj1" fmla="val 15385"/>
              <a:gd name="adj2" fmla="val 25000"/>
              <a:gd name="adj3" fmla="val 25000"/>
              <a:gd name="adj4" fmla="val 39639"/>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SEMANTIC GAP</a:t>
            </a:r>
          </a:p>
        </p:txBody>
      </p:sp>
      <p:pic>
        <p:nvPicPr>
          <p:cNvPr id="24" name="Picture 23" descr="A picture containing calendar&#10;&#10;Description automatically generated">
            <a:extLst>
              <a:ext uri="{FF2B5EF4-FFF2-40B4-BE49-F238E27FC236}">
                <a16:creationId xmlns:a16="http://schemas.microsoft.com/office/drawing/2014/main" id="{C1EC9531-BFD5-13FB-21F6-1D3B9D130ABA}"/>
              </a:ext>
            </a:extLst>
          </p:cNvPr>
          <p:cNvPicPr>
            <a:picLocks noChangeAspect="1"/>
          </p:cNvPicPr>
          <p:nvPr/>
        </p:nvPicPr>
        <p:blipFill rotWithShape="1">
          <a:blip r:embed="rId36"/>
          <a:srcRect b="56384"/>
          <a:stretch/>
        </p:blipFill>
        <p:spPr>
          <a:xfrm>
            <a:off x="6454026" y="2524970"/>
            <a:ext cx="1178230" cy="444111"/>
          </a:xfrm>
          <a:prstGeom prst="rect">
            <a:avLst/>
          </a:prstGeom>
        </p:spPr>
      </p:pic>
      <p:pic>
        <p:nvPicPr>
          <p:cNvPr id="4" name="Picture 6" descr="Customers surprised Nova Scotia Power upgraded meters without permission | The Signal">
            <a:extLst>
              <a:ext uri="{FF2B5EF4-FFF2-40B4-BE49-F238E27FC236}">
                <a16:creationId xmlns:a16="http://schemas.microsoft.com/office/drawing/2014/main" id="{6C60E479-70C4-6613-3F23-1B25CF44A588}"/>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17041" r="21581"/>
          <a:stretch/>
        </p:blipFill>
        <p:spPr bwMode="auto">
          <a:xfrm>
            <a:off x="7289755" y="2349152"/>
            <a:ext cx="634572" cy="58156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descr="Graphical user interface&#10;&#10;Description automatically generated">
            <a:extLst>
              <a:ext uri="{FF2B5EF4-FFF2-40B4-BE49-F238E27FC236}">
                <a16:creationId xmlns:a16="http://schemas.microsoft.com/office/drawing/2014/main" id="{6E20D3CA-BB20-0679-059F-7ACB9BDACAE3}"/>
              </a:ext>
            </a:extLst>
          </p:cNvPr>
          <p:cNvPicPr>
            <a:picLocks noChangeAspect="1"/>
          </p:cNvPicPr>
          <p:nvPr/>
        </p:nvPicPr>
        <p:blipFill rotWithShape="1">
          <a:blip r:embed="rId38"/>
          <a:srcRect l="5072" t="4220" r="5451" b="4430"/>
          <a:stretch/>
        </p:blipFill>
        <p:spPr>
          <a:xfrm>
            <a:off x="6637994" y="1954474"/>
            <a:ext cx="902325" cy="690903"/>
          </a:xfrm>
          <a:prstGeom prst="rect">
            <a:avLst/>
          </a:prstGeom>
        </p:spPr>
      </p:pic>
      <p:sp>
        <p:nvSpPr>
          <p:cNvPr id="6" name="Title 1">
            <a:extLst>
              <a:ext uri="{FF2B5EF4-FFF2-40B4-BE49-F238E27FC236}">
                <a16:creationId xmlns:a16="http://schemas.microsoft.com/office/drawing/2014/main" id="{37BB5E8B-1135-7BCE-A3C2-2EFB81D9FD73}"/>
              </a:ext>
            </a:extLst>
          </p:cNvPr>
          <p:cNvSpPr txBox="1">
            <a:spLocks/>
          </p:cNvSpPr>
          <p:nvPr/>
        </p:nvSpPr>
        <p:spPr>
          <a:xfrm>
            <a:off x="273538" y="250136"/>
            <a:ext cx="11676652" cy="7879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mn-lt"/>
              </a:rPr>
              <a:t>Malware Attacks are a big problem in SCADA/ICS Networks</a:t>
            </a:r>
          </a:p>
        </p:txBody>
      </p:sp>
    </p:spTree>
    <p:custDataLst>
      <p:tags r:id="rId1"/>
    </p:custDataLst>
    <p:extLst>
      <p:ext uri="{BB962C8B-B14F-4D97-AF65-F5344CB8AC3E}">
        <p14:creationId xmlns:p14="http://schemas.microsoft.com/office/powerpoint/2010/main" val="142657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87DA41-1B0F-B4DC-9E4E-A03EB2E8CFC8}"/>
              </a:ext>
            </a:extLst>
          </p:cNvPr>
          <p:cNvSpPr/>
          <p:nvPr/>
        </p:nvSpPr>
        <p:spPr>
          <a:xfrm>
            <a:off x="4767075" y="3131791"/>
            <a:ext cx="6828299" cy="3452168"/>
          </a:xfrm>
          <a:prstGeom prst="rect">
            <a:avLst/>
          </a:prstGeom>
          <a:solidFill>
            <a:schemeClr val="bg1">
              <a:lumMod val="95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61231-D210-9EAA-458A-5FCA69FE0975}"/>
              </a:ext>
            </a:extLst>
          </p:cNvPr>
          <p:cNvSpPr>
            <a:spLocks noGrp="1"/>
          </p:cNvSpPr>
          <p:nvPr>
            <p:ph type="title"/>
          </p:nvPr>
        </p:nvSpPr>
        <p:spPr>
          <a:xfrm>
            <a:off x="381000" y="141052"/>
            <a:ext cx="11430000" cy="743658"/>
          </a:xfrm>
        </p:spPr>
        <p:txBody>
          <a:bodyPr>
            <a:normAutofit/>
          </a:bodyPr>
          <a:lstStyle/>
          <a:p>
            <a:r>
              <a:rPr lang="en-US" sz="3600" b="1" dirty="0">
                <a:latin typeface="+mn-lt"/>
              </a:rPr>
              <a:t>Modern ICS/SCADA Attack Challenges</a:t>
            </a:r>
          </a:p>
        </p:txBody>
      </p:sp>
      <p:sp>
        <p:nvSpPr>
          <p:cNvPr id="3" name="Title 2">
            <a:extLst>
              <a:ext uri="{FF2B5EF4-FFF2-40B4-BE49-F238E27FC236}">
                <a16:creationId xmlns:a16="http://schemas.microsoft.com/office/drawing/2014/main" id="{02A7A7BC-3748-9682-4249-8D7C0080E03B}"/>
              </a:ext>
            </a:extLst>
          </p:cNvPr>
          <p:cNvSpPr txBox="1">
            <a:spLocks/>
          </p:cNvSpPr>
          <p:nvPr/>
        </p:nvSpPr>
        <p:spPr>
          <a:xfrm>
            <a:off x="376198" y="1017638"/>
            <a:ext cx="8480885" cy="1999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342900" indent="-342900">
              <a:buFont typeface="Arial" panose="020B0604020202020204" pitchFamily="34" charset="0"/>
              <a:buChar char="•"/>
            </a:pPr>
            <a:r>
              <a:rPr lang="en-US" sz="2400" b="0" dirty="0">
                <a:solidFill>
                  <a:srgbClr val="000000"/>
                </a:solidFill>
              </a:rPr>
              <a:t>How do adversaries attack devices from SCADA ?</a:t>
            </a:r>
          </a:p>
          <a:p>
            <a:pPr marL="800100" lvl="1" indent="-342900">
              <a:buFont typeface="Arial" panose="020B0604020202020204" pitchFamily="34" charset="0"/>
              <a:buChar char="•"/>
            </a:pPr>
            <a:r>
              <a:rPr lang="en-US" sz="2000" dirty="0">
                <a:solidFill>
                  <a:srgbClr val="0070C0"/>
                </a:solidFill>
              </a:rPr>
              <a:t>Modern a</a:t>
            </a:r>
            <a:r>
              <a:rPr lang="en-US" sz="2000" b="0" dirty="0">
                <a:solidFill>
                  <a:srgbClr val="0070C0"/>
                </a:solidFill>
              </a:rPr>
              <a:t>ttacks focus on disrupting process “semantics”</a:t>
            </a:r>
          </a:p>
          <a:p>
            <a:pPr marL="342900" indent="-342900">
              <a:buFont typeface="Arial" panose="020B0604020202020204" pitchFamily="34" charset="0"/>
              <a:buChar char="•"/>
            </a:pPr>
            <a:r>
              <a:rPr lang="en-US" sz="2400" b="0" dirty="0">
                <a:solidFill>
                  <a:srgbClr val="000000"/>
                </a:solidFill>
              </a:rPr>
              <a:t>What cyber resources/tactics are used to launch attacks ?</a:t>
            </a:r>
          </a:p>
          <a:p>
            <a:pPr marL="800100" lvl="1" indent="-342900">
              <a:buFont typeface="Arial" panose="020B0604020202020204" pitchFamily="34" charset="0"/>
              <a:buChar char="•"/>
            </a:pPr>
            <a:r>
              <a:rPr lang="en-US" sz="2000" b="0" dirty="0">
                <a:solidFill>
                  <a:srgbClr val="0070C0"/>
                </a:solidFill>
              </a:rPr>
              <a:t>They use/infect legitimate SCADA tools via non-device </a:t>
            </a:r>
            <a:r>
              <a:rPr lang="en-US" sz="2000" dirty="0">
                <a:solidFill>
                  <a:srgbClr val="0070C0"/>
                </a:solidFill>
              </a:rPr>
              <a:t>inputs</a:t>
            </a:r>
            <a:r>
              <a:rPr lang="en-US" sz="2000" b="0" dirty="0">
                <a:solidFill>
                  <a:srgbClr val="0070C0"/>
                </a:solidFill>
              </a:rPr>
              <a:t>. </a:t>
            </a:r>
          </a:p>
          <a:p>
            <a:pPr marL="342900" indent="-342900">
              <a:buFont typeface="Arial" panose="020B0604020202020204" pitchFamily="34" charset="0"/>
              <a:buChar char="•"/>
            </a:pPr>
            <a:r>
              <a:rPr lang="en-US" sz="2400" b="0" dirty="0">
                <a:solidFill>
                  <a:srgbClr val="000000"/>
                </a:solidFill>
              </a:rPr>
              <a:t>How do adversaries evade deployed defenses ?</a:t>
            </a:r>
          </a:p>
          <a:p>
            <a:pPr marL="800100" lvl="1" indent="-342900">
              <a:buFont typeface="Arial" panose="020B0604020202020204" pitchFamily="34" charset="0"/>
              <a:buChar char="•"/>
            </a:pPr>
            <a:r>
              <a:rPr lang="en-US" sz="2000" dirty="0">
                <a:solidFill>
                  <a:srgbClr val="0070C0"/>
                </a:solidFill>
              </a:rPr>
              <a:t>They blends with SCADA &amp; injects </a:t>
            </a:r>
            <a:r>
              <a:rPr lang="en-US" sz="2000" b="0" dirty="0">
                <a:solidFill>
                  <a:srgbClr val="0070C0"/>
                </a:solidFill>
              </a:rPr>
              <a:t>stealthy deviations</a:t>
            </a:r>
          </a:p>
        </p:txBody>
      </p:sp>
      <p:pic>
        <p:nvPicPr>
          <p:cNvPr id="4" name="Picture 12" descr="Industrial Control System - Definition">
            <a:extLst>
              <a:ext uri="{FF2B5EF4-FFF2-40B4-BE49-F238E27FC236}">
                <a16:creationId xmlns:a16="http://schemas.microsoft.com/office/drawing/2014/main" id="{FCB72634-E30C-6591-7A59-681A2C0AF3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335"/>
          <a:stretch/>
        </p:blipFill>
        <p:spPr bwMode="auto">
          <a:xfrm>
            <a:off x="8442195" y="3604726"/>
            <a:ext cx="2899179" cy="2787351"/>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9" name="Picture 14" descr="Development of Cyber-Attack Scenarios for Nuclear Power Plants Using  Scenario Graphs - Woogeun Ahn, Manhyun Chung, Byung-Gil Min, Jungtaek Seo,  2015">
            <a:extLst>
              <a:ext uri="{FF2B5EF4-FFF2-40B4-BE49-F238E27FC236}">
                <a16:creationId xmlns:a16="http://schemas.microsoft.com/office/drawing/2014/main" id="{CDE9A88F-93A0-16FD-BC10-4DA021AD3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613" y="3573317"/>
            <a:ext cx="2776799" cy="2954624"/>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12" name="Title 2">
            <a:extLst>
              <a:ext uri="{FF2B5EF4-FFF2-40B4-BE49-F238E27FC236}">
                <a16:creationId xmlns:a16="http://schemas.microsoft.com/office/drawing/2014/main" id="{C52DD967-8451-991F-D474-1B2282F7AAFF}"/>
              </a:ext>
            </a:extLst>
          </p:cNvPr>
          <p:cNvSpPr txBox="1">
            <a:spLocks/>
          </p:cNvSpPr>
          <p:nvPr/>
        </p:nvSpPr>
        <p:spPr>
          <a:xfrm>
            <a:off x="5894881" y="3138030"/>
            <a:ext cx="2138695" cy="4650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600" dirty="0">
                <a:solidFill>
                  <a:srgbClr val="FF0000"/>
                </a:solidFill>
              </a:rPr>
              <a:t>STUXNET ATTACK</a:t>
            </a:r>
          </a:p>
        </p:txBody>
      </p:sp>
      <p:sp>
        <p:nvSpPr>
          <p:cNvPr id="13" name="Title 2">
            <a:extLst>
              <a:ext uri="{FF2B5EF4-FFF2-40B4-BE49-F238E27FC236}">
                <a16:creationId xmlns:a16="http://schemas.microsoft.com/office/drawing/2014/main" id="{04F98187-54D2-2830-0C6D-F5D4BAF518EF}"/>
              </a:ext>
            </a:extLst>
          </p:cNvPr>
          <p:cNvSpPr txBox="1">
            <a:spLocks/>
          </p:cNvSpPr>
          <p:nvPr/>
        </p:nvSpPr>
        <p:spPr>
          <a:xfrm>
            <a:off x="8773482" y="3108305"/>
            <a:ext cx="2698099" cy="4650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600" dirty="0">
                <a:solidFill>
                  <a:srgbClr val="FF0000"/>
                </a:solidFill>
              </a:rPr>
              <a:t>INDUSTROYER ATTACK</a:t>
            </a:r>
          </a:p>
        </p:txBody>
      </p:sp>
      <p:cxnSp>
        <p:nvCxnSpPr>
          <p:cNvPr id="16" name="Straight Arrow Connector 15">
            <a:extLst>
              <a:ext uri="{FF2B5EF4-FFF2-40B4-BE49-F238E27FC236}">
                <a16:creationId xmlns:a16="http://schemas.microsoft.com/office/drawing/2014/main" id="{7B3F903D-4978-A0C7-DC58-2EC010A1070E}"/>
              </a:ext>
            </a:extLst>
          </p:cNvPr>
          <p:cNvCxnSpPr>
            <a:cxnSpLocks/>
          </p:cNvCxnSpPr>
          <p:nvPr/>
        </p:nvCxnSpPr>
        <p:spPr>
          <a:xfrm>
            <a:off x="6230813" y="4038329"/>
            <a:ext cx="179086" cy="495737"/>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83F952-6ED6-D366-2B58-2F74FC751830}"/>
              </a:ext>
            </a:extLst>
          </p:cNvPr>
          <p:cNvCxnSpPr>
            <a:cxnSpLocks/>
          </p:cNvCxnSpPr>
          <p:nvPr/>
        </p:nvCxnSpPr>
        <p:spPr>
          <a:xfrm flipH="1">
            <a:off x="6266223" y="5524862"/>
            <a:ext cx="143676" cy="64218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8" name="Graphic 27" descr="Bug with solid fill">
            <a:extLst>
              <a:ext uri="{FF2B5EF4-FFF2-40B4-BE49-F238E27FC236}">
                <a16:creationId xmlns:a16="http://schemas.microsoft.com/office/drawing/2014/main" id="{F4DE8FC8-3D84-713E-0EC2-0D93A9666D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87376" y="3863321"/>
            <a:ext cx="314903" cy="314903"/>
          </a:xfrm>
          <a:prstGeom prst="rect">
            <a:avLst/>
          </a:prstGeom>
        </p:spPr>
      </p:pic>
      <p:cxnSp>
        <p:nvCxnSpPr>
          <p:cNvPr id="29" name="Straight Arrow Connector 28">
            <a:extLst>
              <a:ext uri="{FF2B5EF4-FFF2-40B4-BE49-F238E27FC236}">
                <a16:creationId xmlns:a16="http://schemas.microsoft.com/office/drawing/2014/main" id="{90C7B692-B539-DAB4-373B-B39F329C6D06}"/>
              </a:ext>
            </a:extLst>
          </p:cNvPr>
          <p:cNvCxnSpPr>
            <a:cxnSpLocks/>
          </p:cNvCxnSpPr>
          <p:nvPr/>
        </p:nvCxnSpPr>
        <p:spPr>
          <a:xfrm flipV="1">
            <a:off x="5675954" y="3897049"/>
            <a:ext cx="459576" cy="39905"/>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Bug with solid fill">
            <a:extLst>
              <a:ext uri="{FF2B5EF4-FFF2-40B4-BE49-F238E27FC236}">
                <a16:creationId xmlns:a16="http://schemas.microsoft.com/office/drawing/2014/main" id="{7D320529-B621-0C79-36D3-CA280ABEA6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7491" y="3992289"/>
            <a:ext cx="314903" cy="314903"/>
          </a:xfrm>
          <a:prstGeom prst="rect">
            <a:avLst/>
          </a:prstGeom>
        </p:spPr>
      </p:pic>
      <p:cxnSp>
        <p:nvCxnSpPr>
          <p:cNvPr id="33" name="Straight Arrow Connector 32">
            <a:extLst>
              <a:ext uri="{FF2B5EF4-FFF2-40B4-BE49-F238E27FC236}">
                <a16:creationId xmlns:a16="http://schemas.microsoft.com/office/drawing/2014/main" id="{AD82E230-131F-DF9E-F599-048A38905B35}"/>
              </a:ext>
            </a:extLst>
          </p:cNvPr>
          <p:cNvCxnSpPr>
            <a:cxnSpLocks/>
          </p:cNvCxnSpPr>
          <p:nvPr/>
        </p:nvCxnSpPr>
        <p:spPr>
          <a:xfrm>
            <a:off x="8812947" y="4153027"/>
            <a:ext cx="553868" cy="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206019-B5C6-1550-7A67-FC69A26576EC}"/>
              </a:ext>
            </a:extLst>
          </p:cNvPr>
          <p:cNvCxnSpPr>
            <a:cxnSpLocks/>
          </p:cNvCxnSpPr>
          <p:nvPr/>
        </p:nvCxnSpPr>
        <p:spPr>
          <a:xfrm flipH="1">
            <a:off x="8974369" y="4685000"/>
            <a:ext cx="737848" cy="1175222"/>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89F171B-2D66-E465-D9CD-D1AFF3D78B22}"/>
              </a:ext>
            </a:extLst>
          </p:cNvPr>
          <p:cNvSpPr/>
          <p:nvPr/>
        </p:nvSpPr>
        <p:spPr>
          <a:xfrm>
            <a:off x="5954339" y="4549889"/>
            <a:ext cx="1075288" cy="907961"/>
          </a:xfrm>
          <a:prstGeom prst="rect">
            <a:avLst/>
          </a:prstGeom>
          <a:noFill/>
          <a:ln w="381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C49940D-0D13-40D6-0821-DDE2F648E662}"/>
              </a:ext>
            </a:extLst>
          </p:cNvPr>
          <p:cNvSpPr/>
          <p:nvPr/>
        </p:nvSpPr>
        <p:spPr>
          <a:xfrm>
            <a:off x="9366815" y="3647408"/>
            <a:ext cx="1049940" cy="931257"/>
          </a:xfrm>
          <a:prstGeom prst="rect">
            <a:avLst/>
          </a:prstGeom>
          <a:noFill/>
          <a:ln w="381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Graphic 47" descr="Bio-hazard with solid fill">
            <a:extLst>
              <a:ext uri="{FF2B5EF4-FFF2-40B4-BE49-F238E27FC236}">
                <a16:creationId xmlns:a16="http://schemas.microsoft.com/office/drawing/2014/main" id="{BE366371-79FF-4C2B-EE9F-64CDB5746E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32847" y="6164414"/>
            <a:ext cx="337685" cy="337685"/>
          </a:xfrm>
          <a:prstGeom prst="rect">
            <a:avLst/>
          </a:prstGeom>
        </p:spPr>
      </p:pic>
      <p:pic>
        <p:nvPicPr>
          <p:cNvPr id="49" name="Graphic 48" descr="Bio-hazard with solid fill">
            <a:extLst>
              <a:ext uri="{FF2B5EF4-FFF2-40B4-BE49-F238E27FC236}">
                <a16:creationId xmlns:a16="http://schemas.microsoft.com/office/drawing/2014/main" id="{B2B9200C-0A60-6F76-883F-5F71C55830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21038" y="5877061"/>
            <a:ext cx="337685" cy="337685"/>
          </a:xfrm>
          <a:prstGeom prst="rect">
            <a:avLst/>
          </a:prstGeom>
        </p:spPr>
      </p:pic>
      <p:cxnSp>
        <p:nvCxnSpPr>
          <p:cNvPr id="64" name="Straight Arrow Connector 63">
            <a:extLst>
              <a:ext uri="{FF2B5EF4-FFF2-40B4-BE49-F238E27FC236}">
                <a16:creationId xmlns:a16="http://schemas.microsoft.com/office/drawing/2014/main" id="{7EE62B12-3AB7-B24F-F150-B3F4CF90C899}"/>
              </a:ext>
            </a:extLst>
          </p:cNvPr>
          <p:cNvCxnSpPr>
            <a:cxnSpLocks/>
          </p:cNvCxnSpPr>
          <p:nvPr/>
        </p:nvCxnSpPr>
        <p:spPr>
          <a:xfrm>
            <a:off x="6274935" y="4891517"/>
            <a:ext cx="124720" cy="130317"/>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0C3A355-21D9-3E11-F5E6-83A16DA6F000}"/>
              </a:ext>
            </a:extLst>
          </p:cNvPr>
          <p:cNvCxnSpPr>
            <a:cxnSpLocks/>
          </p:cNvCxnSpPr>
          <p:nvPr/>
        </p:nvCxnSpPr>
        <p:spPr>
          <a:xfrm>
            <a:off x="9628311" y="4000267"/>
            <a:ext cx="124720" cy="130317"/>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DCC3292-AC1D-CEA0-114C-030444282B64}"/>
              </a:ext>
            </a:extLst>
          </p:cNvPr>
          <p:cNvSpPr/>
          <p:nvPr/>
        </p:nvSpPr>
        <p:spPr>
          <a:xfrm>
            <a:off x="6215823" y="5248867"/>
            <a:ext cx="149343" cy="176927"/>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Badge 3 with solid fill">
            <a:extLst>
              <a:ext uri="{FF2B5EF4-FFF2-40B4-BE49-F238E27FC236}">
                <a16:creationId xmlns:a16="http://schemas.microsoft.com/office/drawing/2014/main" id="{EC9A2E67-F553-4FC1-79D2-B9BE8721AB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49321" y="5188437"/>
            <a:ext cx="321211" cy="321211"/>
          </a:xfrm>
          <a:prstGeom prst="rect">
            <a:avLst/>
          </a:prstGeom>
        </p:spPr>
      </p:pic>
      <p:sp>
        <p:nvSpPr>
          <p:cNvPr id="79" name="Oval 78">
            <a:extLst>
              <a:ext uri="{FF2B5EF4-FFF2-40B4-BE49-F238E27FC236}">
                <a16:creationId xmlns:a16="http://schemas.microsoft.com/office/drawing/2014/main" id="{E4B45E7C-05C1-12AB-7360-1AA975E57A86}"/>
              </a:ext>
            </a:extLst>
          </p:cNvPr>
          <p:cNvSpPr/>
          <p:nvPr/>
        </p:nvSpPr>
        <p:spPr>
          <a:xfrm>
            <a:off x="6057859" y="4715353"/>
            <a:ext cx="149343" cy="176927"/>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Badge 1 with solid fill">
            <a:extLst>
              <a:ext uri="{FF2B5EF4-FFF2-40B4-BE49-F238E27FC236}">
                <a16:creationId xmlns:a16="http://schemas.microsoft.com/office/drawing/2014/main" id="{FEFF031B-5892-97C8-9093-842A0AA5C7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78595" y="4640952"/>
            <a:ext cx="313870" cy="313870"/>
          </a:xfrm>
          <a:prstGeom prst="rect">
            <a:avLst/>
          </a:prstGeom>
        </p:spPr>
      </p:pic>
      <p:sp>
        <p:nvSpPr>
          <p:cNvPr id="80" name="Oval 79">
            <a:extLst>
              <a:ext uri="{FF2B5EF4-FFF2-40B4-BE49-F238E27FC236}">
                <a16:creationId xmlns:a16="http://schemas.microsoft.com/office/drawing/2014/main" id="{82794DA8-9912-8D79-CE37-3971839CAEA0}"/>
              </a:ext>
            </a:extLst>
          </p:cNvPr>
          <p:cNvSpPr/>
          <p:nvPr/>
        </p:nvSpPr>
        <p:spPr>
          <a:xfrm>
            <a:off x="6613061" y="4798965"/>
            <a:ext cx="149343" cy="176927"/>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E7C0953-A7D4-1300-D69F-F2855EE8F1FA}"/>
              </a:ext>
            </a:extLst>
          </p:cNvPr>
          <p:cNvSpPr/>
          <p:nvPr/>
        </p:nvSpPr>
        <p:spPr>
          <a:xfrm>
            <a:off x="9444301" y="3794036"/>
            <a:ext cx="149343" cy="176927"/>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334FE72-3A8F-0858-2EE9-F4A4F0CB952E}"/>
              </a:ext>
            </a:extLst>
          </p:cNvPr>
          <p:cNvSpPr/>
          <p:nvPr/>
        </p:nvSpPr>
        <p:spPr>
          <a:xfrm>
            <a:off x="10053935" y="3910674"/>
            <a:ext cx="149343" cy="176927"/>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B9FDA10-E07A-7053-DD98-54171FB6EEEE}"/>
              </a:ext>
            </a:extLst>
          </p:cNvPr>
          <p:cNvSpPr/>
          <p:nvPr/>
        </p:nvSpPr>
        <p:spPr>
          <a:xfrm>
            <a:off x="9562265" y="4345831"/>
            <a:ext cx="222407" cy="208442"/>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Badge 1 with solid fill">
            <a:extLst>
              <a:ext uri="{FF2B5EF4-FFF2-40B4-BE49-F238E27FC236}">
                <a16:creationId xmlns:a16="http://schemas.microsoft.com/office/drawing/2014/main" id="{6ED5CBB1-BA67-862A-8E35-14564FD2FB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66815" y="3730106"/>
            <a:ext cx="313870" cy="313870"/>
          </a:xfrm>
          <a:prstGeom prst="rect">
            <a:avLst/>
          </a:prstGeom>
        </p:spPr>
      </p:pic>
      <p:pic>
        <p:nvPicPr>
          <p:cNvPr id="70" name="Graphic 69" descr="Badge with solid fill">
            <a:extLst>
              <a:ext uri="{FF2B5EF4-FFF2-40B4-BE49-F238E27FC236}">
                <a16:creationId xmlns:a16="http://schemas.microsoft.com/office/drawing/2014/main" id="{E1B285B1-FF23-A5A3-0BF0-30DA3A538C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75665" y="3835353"/>
            <a:ext cx="313871" cy="313871"/>
          </a:xfrm>
          <a:prstGeom prst="rect">
            <a:avLst/>
          </a:prstGeom>
        </p:spPr>
      </p:pic>
      <p:pic>
        <p:nvPicPr>
          <p:cNvPr id="71" name="Graphic 70" descr="Badge 3 with solid fill">
            <a:extLst>
              <a:ext uri="{FF2B5EF4-FFF2-40B4-BE49-F238E27FC236}">
                <a16:creationId xmlns:a16="http://schemas.microsoft.com/office/drawing/2014/main" id="{B132792B-AC05-192B-C6E9-A2EFF76184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21328" y="4281154"/>
            <a:ext cx="321211" cy="321211"/>
          </a:xfrm>
          <a:prstGeom prst="rect">
            <a:avLst/>
          </a:prstGeom>
        </p:spPr>
      </p:pic>
      <p:pic>
        <p:nvPicPr>
          <p:cNvPr id="55" name="Graphic 54" descr="Badge with solid fill">
            <a:extLst>
              <a:ext uri="{FF2B5EF4-FFF2-40B4-BE49-F238E27FC236}">
                <a16:creationId xmlns:a16="http://schemas.microsoft.com/office/drawing/2014/main" id="{E8EC6138-6FC5-3969-1B1E-4574ED465C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37556" y="4730343"/>
            <a:ext cx="313871" cy="313871"/>
          </a:xfrm>
          <a:prstGeom prst="rect">
            <a:avLst/>
          </a:prstGeom>
        </p:spPr>
      </p:pic>
      <p:sp>
        <p:nvSpPr>
          <p:cNvPr id="86" name="Rectangle 85">
            <a:extLst>
              <a:ext uri="{FF2B5EF4-FFF2-40B4-BE49-F238E27FC236}">
                <a16:creationId xmlns:a16="http://schemas.microsoft.com/office/drawing/2014/main" id="{CC831CD0-6C6A-E8C5-110B-5F30B9B010FA}"/>
              </a:ext>
            </a:extLst>
          </p:cNvPr>
          <p:cNvSpPr/>
          <p:nvPr/>
        </p:nvSpPr>
        <p:spPr>
          <a:xfrm>
            <a:off x="6189337" y="4591624"/>
            <a:ext cx="531456" cy="136558"/>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381BA77-2E44-173B-5388-1C3FE16CB189}"/>
              </a:ext>
            </a:extLst>
          </p:cNvPr>
          <p:cNvSpPr/>
          <p:nvPr/>
        </p:nvSpPr>
        <p:spPr>
          <a:xfrm>
            <a:off x="6559975" y="5008374"/>
            <a:ext cx="429353" cy="135106"/>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A29FE62-87A1-9B7E-DD41-BD99C01E9646}"/>
              </a:ext>
            </a:extLst>
          </p:cNvPr>
          <p:cNvSpPr/>
          <p:nvPr/>
        </p:nvSpPr>
        <p:spPr>
          <a:xfrm>
            <a:off x="9848571" y="4378120"/>
            <a:ext cx="538389" cy="17012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A8A0BC8-69A8-90E7-A707-D8AF5460F891}"/>
              </a:ext>
            </a:extLst>
          </p:cNvPr>
          <p:cNvSpPr/>
          <p:nvPr/>
        </p:nvSpPr>
        <p:spPr>
          <a:xfrm>
            <a:off x="9950420" y="4116362"/>
            <a:ext cx="466335" cy="1647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5307249A-5F46-5C8D-3A1E-20D35C7E5E8E}"/>
              </a:ext>
            </a:extLst>
          </p:cNvPr>
          <p:cNvSpPr/>
          <p:nvPr/>
        </p:nvSpPr>
        <p:spPr>
          <a:xfrm>
            <a:off x="9545704" y="3645617"/>
            <a:ext cx="476268" cy="148419"/>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F8D8063-C7CA-A206-C478-F9174CCAEC7C}"/>
              </a:ext>
            </a:extLst>
          </p:cNvPr>
          <p:cNvSpPr/>
          <p:nvPr/>
        </p:nvSpPr>
        <p:spPr>
          <a:xfrm>
            <a:off x="6455065" y="5269837"/>
            <a:ext cx="527517" cy="148994"/>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1A513730-180C-0EC2-66F7-4D18136E6F49}"/>
              </a:ext>
            </a:extLst>
          </p:cNvPr>
          <p:cNvSpPr txBox="1"/>
          <p:nvPr/>
        </p:nvSpPr>
        <p:spPr>
          <a:xfrm>
            <a:off x="6134488" y="4555410"/>
            <a:ext cx="655954" cy="230832"/>
          </a:xfrm>
          <a:prstGeom prst="rect">
            <a:avLst/>
          </a:prstGeom>
          <a:noFill/>
        </p:spPr>
        <p:txBody>
          <a:bodyPr wrap="square" rtlCol="0">
            <a:spAutoFit/>
          </a:bodyPr>
          <a:lstStyle/>
          <a:p>
            <a:r>
              <a:rPr lang="en-US" sz="900" b="1" dirty="0"/>
              <a:t>INFECT</a:t>
            </a:r>
          </a:p>
        </p:txBody>
      </p:sp>
      <p:sp>
        <p:nvSpPr>
          <p:cNvPr id="73" name="TextBox 72">
            <a:extLst>
              <a:ext uri="{FF2B5EF4-FFF2-40B4-BE49-F238E27FC236}">
                <a16:creationId xmlns:a16="http://schemas.microsoft.com/office/drawing/2014/main" id="{9CE49E6F-D3E9-8A2C-62C0-0A8DC612A893}"/>
              </a:ext>
            </a:extLst>
          </p:cNvPr>
          <p:cNvSpPr txBox="1"/>
          <p:nvPr/>
        </p:nvSpPr>
        <p:spPr>
          <a:xfrm>
            <a:off x="6496544" y="4973958"/>
            <a:ext cx="578645" cy="230832"/>
          </a:xfrm>
          <a:prstGeom prst="rect">
            <a:avLst/>
          </a:prstGeom>
          <a:noFill/>
        </p:spPr>
        <p:txBody>
          <a:bodyPr wrap="square" rtlCol="0">
            <a:spAutoFit/>
          </a:bodyPr>
          <a:lstStyle/>
          <a:p>
            <a:r>
              <a:rPr lang="en-US" sz="900" b="1" dirty="0"/>
              <a:t>STAGE</a:t>
            </a:r>
          </a:p>
        </p:txBody>
      </p:sp>
      <p:sp>
        <p:nvSpPr>
          <p:cNvPr id="74" name="TextBox 73">
            <a:extLst>
              <a:ext uri="{FF2B5EF4-FFF2-40B4-BE49-F238E27FC236}">
                <a16:creationId xmlns:a16="http://schemas.microsoft.com/office/drawing/2014/main" id="{FFF58BA4-0126-051A-8F93-1063D0A03F67}"/>
              </a:ext>
            </a:extLst>
          </p:cNvPr>
          <p:cNvSpPr txBox="1"/>
          <p:nvPr/>
        </p:nvSpPr>
        <p:spPr>
          <a:xfrm>
            <a:off x="6375119" y="5229180"/>
            <a:ext cx="673181" cy="230832"/>
          </a:xfrm>
          <a:prstGeom prst="rect">
            <a:avLst/>
          </a:prstGeom>
          <a:noFill/>
        </p:spPr>
        <p:txBody>
          <a:bodyPr wrap="square" rtlCol="0">
            <a:spAutoFit/>
          </a:bodyPr>
          <a:lstStyle/>
          <a:p>
            <a:r>
              <a:rPr lang="en-US" sz="900" b="1" dirty="0"/>
              <a:t>ATTACK</a:t>
            </a:r>
          </a:p>
        </p:txBody>
      </p:sp>
      <p:sp>
        <p:nvSpPr>
          <p:cNvPr id="75" name="TextBox 74">
            <a:extLst>
              <a:ext uri="{FF2B5EF4-FFF2-40B4-BE49-F238E27FC236}">
                <a16:creationId xmlns:a16="http://schemas.microsoft.com/office/drawing/2014/main" id="{885F1CDF-DDE1-F811-595B-A5DE33A063B9}"/>
              </a:ext>
            </a:extLst>
          </p:cNvPr>
          <p:cNvSpPr txBox="1"/>
          <p:nvPr/>
        </p:nvSpPr>
        <p:spPr>
          <a:xfrm>
            <a:off x="9520594" y="3618865"/>
            <a:ext cx="655954" cy="230832"/>
          </a:xfrm>
          <a:prstGeom prst="rect">
            <a:avLst/>
          </a:prstGeom>
          <a:noFill/>
        </p:spPr>
        <p:txBody>
          <a:bodyPr wrap="square" rtlCol="0">
            <a:spAutoFit/>
          </a:bodyPr>
          <a:lstStyle/>
          <a:p>
            <a:r>
              <a:rPr lang="en-US" sz="900" b="1" dirty="0"/>
              <a:t>INFECT</a:t>
            </a:r>
          </a:p>
        </p:txBody>
      </p:sp>
      <p:sp>
        <p:nvSpPr>
          <p:cNvPr id="76" name="TextBox 75">
            <a:extLst>
              <a:ext uri="{FF2B5EF4-FFF2-40B4-BE49-F238E27FC236}">
                <a16:creationId xmlns:a16="http://schemas.microsoft.com/office/drawing/2014/main" id="{726645E5-BB82-956A-8F72-4DD687C38855}"/>
              </a:ext>
            </a:extLst>
          </p:cNvPr>
          <p:cNvSpPr txBox="1"/>
          <p:nvPr/>
        </p:nvSpPr>
        <p:spPr>
          <a:xfrm>
            <a:off x="9887225" y="4090893"/>
            <a:ext cx="578645" cy="230832"/>
          </a:xfrm>
          <a:prstGeom prst="rect">
            <a:avLst/>
          </a:prstGeom>
          <a:noFill/>
        </p:spPr>
        <p:txBody>
          <a:bodyPr wrap="square" rtlCol="0">
            <a:spAutoFit/>
          </a:bodyPr>
          <a:lstStyle/>
          <a:p>
            <a:r>
              <a:rPr lang="en-US" sz="900" b="1" dirty="0"/>
              <a:t>STAGE</a:t>
            </a:r>
          </a:p>
        </p:txBody>
      </p:sp>
      <p:sp>
        <p:nvSpPr>
          <p:cNvPr id="77" name="TextBox 76">
            <a:extLst>
              <a:ext uri="{FF2B5EF4-FFF2-40B4-BE49-F238E27FC236}">
                <a16:creationId xmlns:a16="http://schemas.microsoft.com/office/drawing/2014/main" id="{FAB51F24-9230-750F-C492-E2EF2FFB999B}"/>
              </a:ext>
            </a:extLst>
          </p:cNvPr>
          <p:cNvSpPr txBox="1"/>
          <p:nvPr/>
        </p:nvSpPr>
        <p:spPr>
          <a:xfrm>
            <a:off x="9766894" y="4354861"/>
            <a:ext cx="673181" cy="230832"/>
          </a:xfrm>
          <a:prstGeom prst="rect">
            <a:avLst/>
          </a:prstGeom>
          <a:noFill/>
        </p:spPr>
        <p:txBody>
          <a:bodyPr wrap="square" rtlCol="0">
            <a:spAutoFit/>
          </a:bodyPr>
          <a:lstStyle/>
          <a:p>
            <a:r>
              <a:rPr lang="en-US" sz="900" b="1" dirty="0"/>
              <a:t>ATTACK</a:t>
            </a:r>
          </a:p>
        </p:txBody>
      </p:sp>
      <p:sp>
        <p:nvSpPr>
          <p:cNvPr id="96" name="TextBox 95">
            <a:extLst>
              <a:ext uri="{FF2B5EF4-FFF2-40B4-BE49-F238E27FC236}">
                <a16:creationId xmlns:a16="http://schemas.microsoft.com/office/drawing/2014/main" id="{B5C75808-5371-9D14-8091-6B0E5802427C}"/>
              </a:ext>
            </a:extLst>
          </p:cNvPr>
          <p:cNvSpPr txBox="1"/>
          <p:nvPr/>
        </p:nvSpPr>
        <p:spPr>
          <a:xfrm>
            <a:off x="6470532" y="4236829"/>
            <a:ext cx="931334" cy="338554"/>
          </a:xfrm>
          <a:prstGeom prst="rect">
            <a:avLst/>
          </a:prstGeom>
          <a:noFill/>
        </p:spPr>
        <p:txBody>
          <a:bodyPr wrap="square" rtlCol="0">
            <a:spAutoFit/>
          </a:bodyPr>
          <a:lstStyle/>
          <a:p>
            <a:r>
              <a:rPr lang="en-US" sz="1600" b="1" dirty="0">
                <a:solidFill>
                  <a:srgbClr val="0070C0"/>
                </a:solidFill>
              </a:rPr>
              <a:t>SCADA</a:t>
            </a:r>
          </a:p>
        </p:txBody>
      </p:sp>
      <p:sp>
        <p:nvSpPr>
          <p:cNvPr id="97" name="TextBox 96">
            <a:extLst>
              <a:ext uri="{FF2B5EF4-FFF2-40B4-BE49-F238E27FC236}">
                <a16:creationId xmlns:a16="http://schemas.microsoft.com/office/drawing/2014/main" id="{0D35E408-4489-7DD7-C9E7-96C420F8E118}"/>
              </a:ext>
            </a:extLst>
          </p:cNvPr>
          <p:cNvSpPr txBox="1"/>
          <p:nvPr/>
        </p:nvSpPr>
        <p:spPr>
          <a:xfrm>
            <a:off x="10370615" y="3632409"/>
            <a:ext cx="931334" cy="338554"/>
          </a:xfrm>
          <a:prstGeom prst="rect">
            <a:avLst/>
          </a:prstGeom>
          <a:noFill/>
        </p:spPr>
        <p:txBody>
          <a:bodyPr wrap="square" rtlCol="0">
            <a:spAutoFit/>
          </a:bodyPr>
          <a:lstStyle/>
          <a:p>
            <a:r>
              <a:rPr lang="en-US" sz="1600" b="1" dirty="0">
                <a:solidFill>
                  <a:srgbClr val="0070C0"/>
                </a:solidFill>
              </a:rPr>
              <a:t>SCADA</a:t>
            </a:r>
          </a:p>
        </p:txBody>
      </p:sp>
      <p:sp>
        <p:nvSpPr>
          <p:cNvPr id="108" name="Title 2">
            <a:extLst>
              <a:ext uri="{FF2B5EF4-FFF2-40B4-BE49-F238E27FC236}">
                <a16:creationId xmlns:a16="http://schemas.microsoft.com/office/drawing/2014/main" id="{0A960106-E817-BBB7-1E00-D1FE9A974A7A}"/>
              </a:ext>
            </a:extLst>
          </p:cNvPr>
          <p:cNvSpPr txBox="1">
            <a:spLocks/>
          </p:cNvSpPr>
          <p:nvPr/>
        </p:nvSpPr>
        <p:spPr>
          <a:xfrm rot="16200000">
            <a:off x="4145898" y="4431289"/>
            <a:ext cx="1707367" cy="4650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2400" b="0" dirty="0">
                <a:solidFill>
                  <a:srgbClr val="FF0000"/>
                </a:solidFill>
              </a:rPr>
              <a:t>Examples</a:t>
            </a:r>
          </a:p>
        </p:txBody>
      </p:sp>
      <p:sp>
        <p:nvSpPr>
          <p:cNvPr id="6" name="Content Placeholder 2">
            <a:extLst>
              <a:ext uri="{FF2B5EF4-FFF2-40B4-BE49-F238E27FC236}">
                <a16:creationId xmlns:a16="http://schemas.microsoft.com/office/drawing/2014/main" id="{0E1188C8-909E-73CF-3948-A3E960E04F2A}"/>
              </a:ext>
            </a:extLst>
          </p:cNvPr>
          <p:cNvSpPr>
            <a:spLocks noGrp="1"/>
          </p:cNvSpPr>
          <p:nvPr>
            <p:ph sz="half" idx="1"/>
          </p:nvPr>
        </p:nvSpPr>
        <p:spPr>
          <a:xfrm>
            <a:off x="155235" y="3615648"/>
            <a:ext cx="4611840" cy="2476808"/>
          </a:xfrm>
        </p:spPr>
        <p:txBody>
          <a:bodyPr>
            <a:noAutofit/>
          </a:bodyPr>
          <a:lstStyle/>
          <a:p>
            <a:pPr marL="0" indent="0" algn="ctr">
              <a:buNone/>
            </a:pPr>
            <a:r>
              <a:rPr lang="en-US" sz="1800" b="1" dirty="0"/>
              <a:t>PAST MALWARE ATTACKS </a:t>
            </a:r>
          </a:p>
          <a:p>
            <a:pPr marL="0" indent="0" algn="ctr">
              <a:buNone/>
            </a:pPr>
            <a:r>
              <a:rPr lang="en-US" sz="1800" b="1" dirty="0"/>
              <a:t>(</a:t>
            </a:r>
            <a:r>
              <a:rPr lang="en-US" sz="1800" b="1" dirty="0">
                <a:solidFill>
                  <a:srgbClr val="FF0000"/>
                </a:solidFill>
              </a:rPr>
              <a:t>LAUNCHED VIA THE SCADA HOST</a:t>
            </a:r>
            <a:r>
              <a:rPr lang="en-US" sz="1800" b="1" dirty="0"/>
              <a:t>)</a:t>
            </a:r>
          </a:p>
          <a:p>
            <a:r>
              <a:rPr lang="en-US" sz="1800" b="1" dirty="0"/>
              <a:t>2010 Stuxnet: </a:t>
            </a:r>
            <a:r>
              <a:rPr lang="en-US" sz="1800" dirty="0"/>
              <a:t>Iran centrifuge system</a:t>
            </a:r>
          </a:p>
          <a:p>
            <a:r>
              <a:rPr lang="en-US" sz="1800" b="1" dirty="0"/>
              <a:t>2014 Havex </a:t>
            </a:r>
            <a:r>
              <a:rPr lang="en-US" sz="1800" dirty="0"/>
              <a:t>(various organizations)</a:t>
            </a:r>
          </a:p>
          <a:p>
            <a:r>
              <a:rPr lang="en-US" sz="1800" b="1" dirty="0"/>
              <a:t>2016/2022 Industroyer: </a:t>
            </a:r>
            <a:r>
              <a:rPr lang="en-US" sz="1800" dirty="0"/>
              <a:t>Ukrainian Power</a:t>
            </a:r>
          </a:p>
          <a:p>
            <a:r>
              <a:rPr lang="en-US" sz="1800" b="1" dirty="0"/>
              <a:t>2021 Oldsmar: </a:t>
            </a:r>
            <a:r>
              <a:rPr lang="en-US" sz="1800" dirty="0"/>
              <a:t>Water Treatment Plant</a:t>
            </a:r>
          </a:p>
          <a:p>
            <a:r>
              <a:rPr lang="en-US" sz="1800" b="1" dirty="0"/>
              <a:t>2021 Colonial Attack: </a:t>
            </a:r>
            <a:r>
              <a:rPr lang="en-US" sz="1800" dirty="0"/>
              <a:t>Oil and gas Pipeline</a:t>
            </a:r>
          </a:p>
        </p:txBody>
      </p:sp>
      <p:pic>
        <p:nvPicPr>
          <p:cNvPr id="7" name="Picture 6" descr="A picture containing smoke, fire, outdoor, steam&#10;&#10;Description automatically generated">
            <a:extLst>
              <a:ext uri="{FF2B5EF4-FFF2-40B4-BE49-F238E27FC236}">
                <a16:creationId xmlns:a16="http://schemas.microsoft.com/office/drawing/2014/main" id="{0909F9CE-D176-C7BC-2846-DE8A90F378E8}"/>
              </a:ext>
            </a:extLst>
          </p:cNvPr>
          <p:cNvPicPr>
            <a:picLocks noChangeAspect="1"/>
          </p:cNvPicPr>
          <p:nvPr/>
        </p:nvPicPr>
        <p:blipFill>
          <a:blip r:embed="rId14"/>
          <a:stretch>
            <a:fillRect/>
          </a:stretch>
        </p:blipFill>
        <p:spPr>
          <a:xfrm>
            <a:off x="8717652" y="615983"/>
            <a:ext cx="3143767" cy="2017391"/>
          </a:xfrm>
          <a:prstGeom prst="rect">
            <a:avLst/>
          </a:prstGeom>
        </p:spPr>
      </p:pic>
    </p:spTree>
    <p:extLst>
      <p:ext uri="{BB962C8B-B14F-4D97-AF65-F5344CB8AC3E}">
        <p14:creationId xmlns:p14="http://schemas.microsoft.com/office/powerpoint/2010/main" val="2435516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D713BD-B448-DC28-52DB-FE43DFE4C74E}"/>
              </a:ext>
            </a:extLst>
          </p:cNvPr>
          <p:cNvSpPr/>
          <p:nvPr/>
        </p:nvSpPr>
        <p:spPr>
          <a:xfrm>
            <a:off x="8271012" y="2909227"/>
            <a:ext cx="2916645" cy="2025439"/>
          </a:xfrm>
          <a:prstGeom prst="rect">
            <a:avLst/>
          </a:prstGeom>
          <a:solidFill>
            <a:schemeClr val="accent4">
              <a:lumMod val="20000"/>
              <a:lumOff val="80000"/>
            </a:schemeClr>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9" name="Rectangle 68">
            <a:extLst>
              <a:ext uri="{FF2B5EF4-FFF2-40B4-BE49-F238E27FC236}">
                <a16:creationId xmlns:a16="http://schemas.microsoft.com/office/drawing/2014/main" id="{73207BD2-3264-E053-3A80-63E1B5CAE223}"/>
              </a:ext>
            </a:extLst>
          </p:cNvPr>
          <p:cNvSpPr/>
          <p:nvPr/>
        </p:nvSpPr>
        <p:spPr>
          <a:xfrm>
            <a:off x="7362667" y="3154058"/>
            <a:ext cx="1089178" cy="136993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1029">
            <a:extLst>
              <a:ext uri="{FF2B5EF4-FFF2-40B4-BE49-F238E27FC236}">
                <a16:creationId xmlns:a16="http://schemas.microsoft.com/office/drawing/2014/main" id="{873A59A4-9D0B-05F0-3130-DFD40B4ADF2C}"/>
              </a:ext>
            </a:extLst>
          </p:cNvPr>
          <p:cNvSpPr/>
          <p:nvPr/>
        </p:nvSpPr>
        <p:spPr>
          <a:xfrm>
            <a:off x="8433328" y="775241"/>
            <a:ext cx="2949939" cy="1692771"/>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DC15F25F-CA25-75C7-8C1F-6367A7426B7D}"/>
              </a:ext>
            </a:extLst>
          </p:cNvPr>
          <p:cNvSpPr/>
          <p:nvPr/>
        </p:nvSpPr>
        <p:spPr>
          <a:xfrm>
            <a:off x="5229533" y="5061318"/>
            <a:ext cx="3829292" cy="1662621"/>
          </a:xfrm>
          <a:prstGeom prst="rect">
            <a:avLst/>
          </a:prstGeom>
          <a:solidFill>
            <a:schemeClr val="bg1">
              <a:lumMod val="95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 name="Title 2">
            <a:extLst>
              <a:ext uri="{FF2B5EF4-FFF2-40B4-BE49-F238E27FC236}">
                <a16:creationId xmlns:a16="http://schemas.microsoft.com/office/drawing/2014/main" id="{4B2471D0-E374-6C87-9999-97AFDF0E1BC6}"/>
              </a:ext>
            </a:extLst>
          </p:cNvPr>
          <p:cNvSpPr txBox="1">
            <a:spLocks/>
          </p:cNvSpPr>
          <p:nvPr/>
        </p:nvSpPr>
        <p:spPr>
          <a:xfrm>
            <a:off x="2200425" y="52308"/>
            <a:ext cx="8323031" cy="6097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2800" dirty="0">
                <a:solidFill>
                  <a:schemeClr val="tx1"/>
                </a:solidFill>
              </a:rPr>
              <a:t>Limitations of Existing Detection Techniques</a:t>
            </a:r>
          </a:p>
        </p:txBody>
      </p:sp>
      <p:sp>
        <p:nvSpPr>
          <p:cNvPr id="83" name="TextBox 82">
            <a:extLst>
              <a:ext uri="{FF2B5EF4-FFF2-40B4-BE49-F238E27FC236}">
                <a16:creationId xmlns:a16="http://schemas.microsoft.com/office/drawing/2014/main" id="{3D36542A-5B50-7C36-7A52-7F9D2838C0B7}"/>
              </a:ext>
            </a:extLst>
          </p:cNvPr>
          <p:cNvSpPr txBox="1"/>
          <p:nvPr/>
        </p:nvSpPr>
        <p:spPr>
          <a:xfrm>
            <a:off x="8423145" y="743080"/>
            <a:ext cx="2960122" cy="1692771"/>
          </a:xfrm>
          <a:prstGeom prst="rect">
            <a:avLst/>
          </a:prstGeom>
          <a:noFill/>
          <a:ln>
            <a:noFill/>
          </a:ln>
        </p:spPr>
        <p:txBody>
          <a:bodyPr wrap="square" rtlCol="0">
            <a:spAutoFit/>
          </a:bodyPr>
          <a:lstStyle/>
          <a:p>
            <a:r>
              <a:rPr lang="en-US" sz="1600" b="1" dirty="0">
                <a:solidFill>
                  <a:srgbClr val="000000"/>
                </a:solidFill>
              </a:rPr>
              <a:t>2. Physical Anomaly Models </a:t>
            </a:r>
          </a:p>
          <a:p>
            <a:r>
              <a:rPr lang="en-US" sz="1600" dirty="0">
                <a:solidFill>
                  <a:schemeClr val="accent2">
                    <a:lumMod val="75000"/>
                    <a:lumOff val="25000"/>
                  </a:schemeClr>
                </a:solidFill>
              </a:rPr>
              <a:t>Detects sensor data deviation </a:t>
            </a:r>
            <a:r>
              <a:rPr lang="en-US" sz="1600" dirty="0">
                <a:solidFill>
                  <a:srgbClr val="00B050"/>
                </a:solidFill>
              </a:rPr>
              <a:t>[NDSS 19, CCS 18]</a:t>
            </a:r>
          </a:p>
          <a:p>
            <a:pPr marL="171450" indent="-171450">
              <a:buFont typeface="Arial" panose="020B0604020202020204" pitchFamily="34" charset="0"/>
              <a:buChar char="•"/>
            </a:pPr>
            <a:r>
              <a:rPr lang="en-US" sz="1400" dirty="0">
                <a:solidFill>
                  <a:srgbClr val="000000"/>
                </a:solidFill>
              </a:rPr>
              <a:t>Raises high false alarms due to physical faults, errors, noise</a:t>
            </a:r>
          </a:p>
          <a:p>
            <a:pPr marL="171450" indent="-171450">
              <a:buFont typeface="Arial" panose="020B0604020202020204" pitchFamily="34" charset="0"/>
              <a:buChar char="•"/>
            </a:pPr>
            <a:r>
              <a:rPr lang="en-US" sz="1400" dirty="0">
                <a:solidFill>
                  <a:srgbClr val="000000"/>
                </a:solidFill>
              </a:rPr>
              <a:t>Inspects after-effects of attacks, cannot validate cyber attacks</a:t>
            </a:r>
          </a:p>
        </p:txBody>
      </p:sp>
      <p:pic>
        <p:nvPicPr>
          <p:cNvPr id="1045" name="Graphic 1044" descr="Bug under magnifying glass outline">
            <a:extLst>
              <a:ext uri="{FF2B5EF4-FFF2-40B4-BE49-F238E27FC236}">
                <a16:creationId xmlns:a16="http://schemas.microsoft.com/office/drawing/2014/main" id="{0B31AF4B-990B-8EA1-88FA-4884A75517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39307" flipH="1">
            <a:off x="4978463" y="4008601"/>
            <a:ext cx="1073725" cy="1073725"/>
          </a:xfrm>
          <a:prstGeom prst="rect">
            <a:avLst/>
          </a:prstGeom>
        </p:spPr>
      </p:pic>
      <p:pic>
        <p:nvPicPr>
          <p:cNvPr id="4" name="Graphic 3" descr="Syncing cloud outline">
            <a:extLst>
              <a:ext uri="{FF2B5EF4-FFF2-40B4-BE49-F238E27FC236}">
                <a16:creationId xmlns:a16="http://schemas.microsoft.com/office/drawing/2014/main" id="{BB027F4B-65AD-2403-A41E-CD070BF053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082" y="2646021"/>
            <a:ext cx="737140" cy="737140"/>
          </a:xfrm>
          <a:prstGeom prst="rect">
            <a:avLst/>
          </a:prstGeom>
        </p:spPr>
      </p:pic>
      <p:sp>
        <p:nvSpPr>
          <p:cNvPr id="6" name="Rectangle 5">
            <a:extLst>
              <a:ext uri="{FF2B5EF4-FFF2-40B4-BE49-F238E27FC236}">
                <a16:creationId xmlns:a16="http://schemas.microsoft.com/office/drawing/2014/main" id="{287BABAB-CF72-88A7-E16A-DBEF471F52CF}"/>
              </a:ext>
            </a:extLst>
          </p:cNvPr>
          <p:cNvSpPr/>
          <p:nvPr/>
        </p:nvSpPr>
        <p:spPr>
          <a:xfrm>
            <a:off x="2295997" y="2893180"/>
            <a:ext cx="2656241" cy="2011056"/>
          </a:xfrm>
          <a:prstGeom prst="rect">
            <a:avLst/>
          </a:prstGeom>
          <a:solidFill>
            <a:schemeClr val="accent6">
              <a:lumMod val="20000"/>
              <a:lumOff val="80000"/>
            </a:schemeClr>
          </a:solidFill>
          <a:ln>
            <a:solidFill>
              <a:schemeClr val="accent5">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648CF3BD-5FBC-DFDF-F461-E57AEB471A95}"/>
              </a:ext>
            </a:extLst>
          </p:cNvPr>
          <p:cNvSpPr txBox="1">
            <a:spLocks/>
          </p:cNvSpPr>
          <p:nvPr/>
        </p:nvSpPr>
        <p:spPr>
          <a:xfrm>
            <a:off x="8367927" y="4770617"/>
            <a:ext cx="1507393" cy="1962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100" b="0" dirty="0">
                <a:solidFill>
                  <a:srgbClr val="000000"/>
                </a:solidFill>
              </a:rPr>
              <a:t>Power Distribution</a:t>
            </a:r>
          </a:p>
        </p:txBody>
      </p:sp>
      <p:sp>
        <p:nvSpPr>
          <p:cNvPr id="15" name="Title 2">
            <a:extLst>
              <a:ext uri="{FF2B5EF4-FFF2-40B4-BE49-F238E27FC236}">
                <a16:creationId xmlns:a16="http://schemas.microsoft.com/office/drawing/2014/main" id="{40DB5606-A159-107C-2D0E-34A82858FA42}"/>
              </a:ext>
            </a:extLst>
          </p:cNvPr>
          <p:cNvSpPr txBox="1">
            <a:spLocks/>
          </p:cNvSpPr>
          <p:nvPr/>
        </p:nvSpPr>
        <p:spPr>
          <a:xfrm>
            <a:off x="10063986" y="4710461"/>
            <a:ext cx="1212667" cy="27336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100" b="0" dirty="0">
                <a:solidFill>
                  <a:srgbClr val="000000"/>
                </a:solidFill>
              </a:rPr>
              <a:t>Nuclear Plants</a:t>
            </a:r>
          </a:p>
        </p:txBody>
      </p:sp>
      <p:sp>
        <p:nvSpPr>
          <p:cNvPr id="18" name="Title 2">
            <a:extLst>
              <a:ext uri="{FF2B5EF4-FFF2-40B4-BE49-F238E27FC236}">
                <a16:creationId xmlns:a16="http://schemas.microsoft.com/office/drawing/2014/main" id="{F7261FB8-B058-D727-2FD6-67C7B9E05D49}"/>
              </a:ext>
            </a:extLst>
          </p:cNvPr>
          <p:cNvSpPr txBox="1">
            <a:spLocks/>
          </p:cNvSpPr>
          <p:nvPr/>
        </p:nvSpPr>
        <p:spPr>
          <a:xfrm>
            <a:off x="8905103" y="3740589"/>
            <a:ext cx="1799014" cy="1851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100" b="0" dirty="0">
                <a:solidFill>
                  <a:srgbClr val="000000"/>
                </a:solidFill>
              </a:rPr>
              <a:t>Water Treatment Process</a:t>
            </a:r>
          </a:p>
        </p:txBody>
      </p:sp>
      <p:pic>
        <p:nvPicPr>
          <p:cNvPr id="19" name="Picture 18" descr="A picture containing indoor, wall, blue&#10;&#10;Description automatically generated">
            <a:extLst>
              <a:ext uri="{FF2B5EF4-FFF2-40B4-BE49-F238E27FC236}">
                <a16:creationId xmlns:a16="http://schemas.microsoft.com/office/drawing/2014/main" id="{83AEA395-2757-C1BC-E079-578B34B5C92E}"/>
              </a:ext>
            </a:extLst>
          </p:cNvPr>
          <p:cNvPicPr>
            <a:picLocks noChangeAspect="1"/>
          </p:cNvPicPr>
          <p:nvPr/>
        </p:nvPicPr>
        <p:blipFill rotWithShape="1">
          <a:blip r:embed="rId8"/>
          <a:srcRect r="7651"/>
          <a:stretch/>
        </p:blipFill>
        <p:spPr>
          <a:xfrm>
            <a:off x="8897435" y="2959059"/>
            <a:ext cx="939890" cy="762777"/>
          </a:xfrm>
          <a:prstGeom prst="rect">
            <a:avLst/>
          </a:prstGeom>
        </p:spPr>
      </p:pic>
      <p:pic>
        <p:nvPicPr>
          <p:cNvPr id="20" name="Picture 19" descr="A picture containing person&#10;&#10;Description automatically generated">
            <a:extLst>
              <a:ext uri="{FF2B5EF4-FFF2-40B4-BE49-F238E27FC236}">
                <a16:creationId xmlns:a16="http://schemas.microsoft.com/office/drawing/2014/main" id="{580622A4-5556-4261-47E9-BA50F6E6FE98}"/>
              </a:ext>
            </a:extLst>
          </p:cNvPr>
          <p:cNvPicPr>
            <a:picLocks noChangeAspect="1"/>
          </p:cNvPicPr>
          <p:nvPr/>
        </p:nvPicPr>
        <p:blipFill rotWithShape="1">
          <a:blip r:embed="rId9"/>
          <a:srcRect l="19703"/>
          <a:stretch/>
        </p:blipFill>
        <p:spPr>
          <a:xfrm>
            <a:off x="9840219" y="2957333"/>
            <a:ext cx="939890" cy="760835"/>
          </a:xfrm>
          <a:prstGeom prst="rect">
            <a:avLst/>
          </a:prstGeom>
        </p:spPr>
      </p:pic>
      <p:pic>
        <p:nvPicPr>
          <p:cNvPr id="21" name="Picture 20" descr="A picture containing outdoor&#10;&#10;Description automatically generated">
            <a:extLst>
              <a:ext uri="{FF2B5EF4-FFF2-40B4-BE49-F238E27FC236}">
                <a16:creationId xmlns:a16="http://schemas.microsoft.com/office/drawing/2014/main" id="{C464D49E-7A60-21BD-F94E-ADB049D8307D}"/>
              </a:ext>
            </a:extLst>
          </p:cNvPr>
          <p:cNvPicPr>
            <a:picLocks noChangeAspect="1"/>
          </p:cNvPicPr>
          <p:nvPr/>
        </p:nvPicPr>
        <p:blipFill>
          <a:blip r:embed="rId10"/>
          <a:stretch>
            <a:fillRect/>
          </a:stretch>
        </p:blipFill>
        <p:spPr>
          <a:xfrm>
            <a:off x="8316531" y="3924631"/>
            <a:ext cx="916910" cy="840502"/>
          </a:xfrm>
          <a:prstGeom prst="rect">
            <a:avLst/>
          </a:prstGeom>
        </p:spPr>
      </p:pic>
      <p:pic>
        <p:nvPicPr>
          <p:cNvPr id="22" name="Picture 21" descr="A group of silos with smoke coming out of them&#10;&#10;Description automatically generated with medium confidence">
            <a:extLst>
              <a:ext uri="{FF2B5EF4-FFF2-40B4-BE49-F238E27FC236}">
                <a16:creationId xmlns:a16="http://schemas.microsoft.com/office/drawing/2014/main" id="{64AF4103-0D97-B392-03F9-DCC9357B15AB}"/>
              </a:ext>
            </a:extLst>
          </p:cNvPr>
          <p:cNvPicPr>
            <a:picLocks noChangeAspect="1"/>
          </p:cNvPicPr>
          <p:nvPr/>
        </p:nvPicPr>
        <p:blipFill rotWithShape="1">
          <a:blip r:embed="rId11"/>
          <a:srcRect l="33841" t="21872" r="8794" b="22210"/>
          <a:stretch/>
        </p:blipFill>
        <p:spPr>
          <a:xfrm>
            <a:off x="10101708" y="4019680"/>
            <a:ext cx="1015269" cy="742233"/>
          </a:xfrm>
          <a:prstGeom prst="rect">
            <a:avLst/>
          </a:prstGeom>
        </p:spPr>
      </p:pic>
      <p:pic>
        <p:nvPicPr>
          <p:cNvPr id="23" name="Picture 22" descr="A picture containing sky, outdoor&#10;&#10;Description automatically generated">
            <a:extLst>
              <a:ext uri="{FF2B5EF4-FFF2-40B4-BE49-F238E27FC236}">
                <a16:creationId xmlns:a16="http://schemas.microsoft.com/office/drawing/2014/main" id="{9D8ADC4D-1941-8D72-5E76-0B5D5E83E307}"/>
              </a:ext>
            </a:extLst>
          </p:cNvPr>
          <p:cNvPicPr>
            <a:picLocks noChangeAspect="1"/>
          </p:cNvPicPr>
          <p:nvPr/>
        </p:nvPicPr>
        <p:blipFill>
          <a:blip r:embed="rId12"/>
          <a:stretch>
            <a:fillRect/>
          </a:stretch>
        </p:blipFill>
        <p:spPr>
          <a:xfrm>
            <a:off x="9221590" y="3924550"/>
            <a:ext cx="846067" cy="846067"/>
          </a:xfrm>
          <a:prstGeom prst="rect">
            <a:avLst/>
          </a:prstGeom>
        </p:spPr>
      </p:pic>
      <p:sp>
        <p:nvSpPr>
          <p:cNvPr id="24" name="Title 2">
            <a:extLst>
              <a:ext uri="{FF2B5EF4-FFF2-40B4-BE49-F238E27FC236}">
                <a16:creationId xmlns:a16="http://schemas.microsoft.com/office/drawing/2014/main" id="{5D9AB133-2631-AE03-1039-0D0B2E660E2F}"/>
              </a:ext>
            </a:extLst>
          </p:cNvPr>
          <p:cNvSpPr txBox="1">
            <a:spLocks/>
          </p:cNvSpPr>
          <p:nvPr/>
        </p:nvSpPr>
        <p:spPr>
          <a:xfrm>
            <a:off x="2731901" y="4494980"/>
            <a:ext cx="2053633" cy="4396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100" b="0" dirty="0">
                <a:solidFill>
                  <a:srgbClr val="000000"/>
                </a:solidFill>
              </a:rPr>
              <a:t>Supervisory Control and Data Acquisition (SCADA) Systems</a:t>
            </a:r>
          </a:p>
        </p:txBody>
      </p:sp>
      <p:cxnSp>
        <p:nvCxnSpPr>
          <p:cNvPr id="25" name="Straight Arrow Connector 24">
            <a:extLst>
              <a:ext uri="{FF2B5EF4-FFF2-40B4-BE49-F238E27FC236}">
                <a16:creationId xmlns:a16="http://schemas.microsoft.com/office/drawing/2014/main" id="{F86087C5-4CC9-E806-A371-D44C0A7A612E}"/>
              </a:ext>
            </a:extLst>
          </p:cNvPr>
          <p:cNvCxnSpPr>
            <a:cxnSpLocks/>
          </p:cNvCxnSpPr>
          <p:nvPr/>
        </p:nvCxnSpPr>
        <p:spPr>
          <a:xfrm>
            <a:off x="5230719" y="3641199"/>
            <a:ext cx="1997449"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33BCB6F-52BE-8154-E5AF-D54C9CBDC1C3}"/>
              </a:ext>
            </a:extLst>
          </p:cNvPr>
          <p:cNvCxnSpPr>
            <a:cxnSpLocks/>
          </p:cNvCxnSpPr>
          <p:nvPr/>
        </p:nvCxnSpPr>
        <p:spPr>
          <a:xfrm flipH="1">
            <a:off x="5411873" y="4186757"/>
            <a:ext cx="1900136"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EDF7BC2-4B7D-0DCC-ECEF-5D655ACC88AB}"/>
              </a:ext>
            </a:extLst>
          </p:cNvPr>
          <p:cNvSpPr txBox="1"/>
          <p:nvPr/>
        </p:nvSpPr>
        <p:spPr>
          <a:xfrm>
            <a:off x="5928620" y="3746243"/>
            <a:ext cx="1650209" cy="461665"/>
          </a:xfrm>
          <a:prstGeom prst="rect">
            <a:avLst/>
          </a:prstGeom>
          <a:noFill/>
          <a:ln w="38100">
            <a:noFill/>
          </a:ln>
        </p:spPr>
        <p:txBody>
          <a:bodyPr wrap="square" rtlCol="0">
            <a:spAutoFit/>
          </a:bodyPr>
          <a:lstStyle/>
          <a:p>
            <a:pPr algn="ctr"/>
            <a:r>
              <a:rPr lang="en-US" sz="1200" dirty="0">
                <a:solidFill>
                  <a:srgbClr val="0070C0"/>
                </a:solidFill>
              </a:rPr>
              <a:t>Physical </a:t>
            </a:r>
          </a:p>
          <a:p>
            <a:pPr algn="ctr"/>
            <a:r>
              <a:rPr lang="en-US" sz="1200" dirty="0">
                <a:solidFill>
                  <a:srgbClr val="0070C0"/>
                </a:solidFill>
              </a:rPr>
              <a:t>Measurements</a:t>
            </a:r>
          </a:p>
        </p:txBody>
      </p:sp>
      <p:sp>
        <p:nvSpPr>
          <p:cNvPr id="28" name="TextBox 27">
            <a:extLst>
              <a:ext uri="{FF2B5EF4-FFF2-40B4-BE49-F238E27FC236}">
                <a16:creationId xmlns:a16="http://schemas.microsoft.com/office/drawing/2014/main" id="{BCE718AF-C9DA-1B60-50F5-8CFA5513E595}"/>
              </a:ext>
            </a:extLst>
          </p:cNvPr>
          <p:cNvSpPr txBox="1"/>
          <p:nvPr/>
        </p:nvSpPr>
        <p:spPr>
          <a:xfrm>
            <a:off x="4975348" y="3168237"/>
            <a:ext cx="1410938" cy="461665"/>
          </a:xfrm>
          <a:prstGeom prst="rect">
            <a:avLst/>
          </a:prstGeom>
          <a:noFill/>
        </p:spPr>
        <p:txBody>
          <a:bodyPr wrap="square" rtlCol="0">
            <a:spAutoFit/>
          </a:bodyPr>
          <a:lstStyle/>
          <a:p>
            <a:pPr algn="ctr"/>
            <a:r>
              <a:rPr lang="en-US" sz="1200" dirty="0">
                <a:solidFill>
                  <a:srgbClr val="0070C0"/>
                </a:solidFill>
              </a:rPr>
              <a:t>Control </a:t>
            </a:r>
          </a:p>
          <a:p>
            <a:pPr algn="ctr"/>
            <a:r>
              <a:rPr lang="en-US" sz="1200" dirty="0">
                <a:solidFill>
                  <a:srgbClr val="0070C0"/>
                </a:solidFill>
              </a:rPr>
              <a:t>Commands</a:t>
            </a:r>
          </a:p>
        </p:txBody>
      </p:sp>
      <p:sp>
        <p:nvSpPr>
          <p:cNvPr id="30" name="Title 2">
            <a:extLst>
              <a:ext uri="{FF2B5EF4-FFF2-40B4-BE49-F238E27FC236}">
                <a16:creationId xmlns:a16="http://schemas.microsoft.com/office/drawing/2014/main" id="{B352392B-6188-5E66-B068-A179DE7863DC}"/>
              </a:ext>
            </a:extLst>
          </p:cNvPr>
          <p:cNvSpPr txBox="1">
            <a:spLocks/>
          </p:cNvSpPr>
          <p:nvPr/>
        </p:nvSpPr>
        <p:spPr>
          <a:xfrm>
            <a:off x="7469006" y="3153696"/>
            <a:ext cx="964322" cy="2346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100" b="0" dirty="0">
                <a:solidFill>
                  <a:srgbClr val="000000"/>
                </a:solidFill>
              </a:rPr>
              <a:t>Controllers</a:t>
            </a:r>
          </a:p>
        </p:txBody>
      </p:sp>
      <p:pic>
        <p:nvPicPr>
          <p:cNvPr id="33" name="Picture 6" descr="Customers surprised Nova Scotia Power upgraded meters without permission | The Signal">
            <a:extLst>
              <a:ext uri="{FF2B5EF4-FFF2-40B4-BE49-F238E27FC236}">
                <a16:creationId xmlns:a16="http://schemas.microsoft.com/office/drawing/2014/main" id="{1C832BD2-AE23-C663-048B-564CDCF1377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7041" r="21581"/>
          <a:stretch/>
        </p:blipFill>
        <p:spPr bwMode="auto">
          <a:xfrm>
            <a:off x="7583400" y="3986679"/>
            <a:ext cx="445563" cy="40834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474FF27-A128-60D4-2BDC-7E19AA97D338}"/>
              </a:ext>
            </a:extLst>
          </p:cNvPr>
          <p:cNvSpPr txBox="1"/>
          <p:nvPr/>
        </p:nvSpPr>
        <p:spPr>
          <a:xfrm>
            <a:off x="3055524" y="2899238"/>
            <a:ext cx="1663028" cy="276999"/>
          </a:xfrm>
          <a:prstGeom prst="rect">
            <a:avLst/>
          </a:prstGeom>
          <a:noFill/>
        </p:spPr>
        <p:txBody>
          <a:bodyPr wrap="square" rtlCol="0">
            <a:spAutoFit/>
          </a:bodyPr>
          <a:lstStyle/>
          <a:p>
            <a:pPr algn="ctr"/>
            <a:r>
              <a:rPr lang="en-US" sz="1200" dirty="0">
                <a:solidFill>
                  <a:srgbClr val="000000"/>
                </a:solidFill>
              </a:rPr>
              <a:t>CONTROL ROOM</a:t>
            </a:r>
          </a:p>
        </p:txBody>
      </p:sp>
      <p:pic>
        <p:nvPicPr>
          <p:cNvPr id="36" name="Graphic 35" descr="Bank outline">
            <a:extLst>
              <a:ext uri="{FF2B5EF4-FFF2-40B4-BE49-F238E27FC236}">
                <a16:creationId xmlns:a16="http://schemas.microsoft.com/office/drawing/2014/main" id="{4A2CEC7C-4544-D9CA-22B4-9F75418BE15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602694" y="2973481"/>
            <a:ext cx="551473" cy="551473"/>
          </a:xfrm>
          <a:prstGeom prst="rect">
            <a:avLst/>
          </a:prstGeom>
        </p:spPr>
      </p:pic>
      <p:cxnSp>
        <p:nvCxnSpPr>
          <p:cNvPr id="38" name="Straight Connector 37">
            <a:extLst>
              <a:ext uri="{FF2B5EF4-FFF2-40B4-BE49-F238E27FC236}">
                <a16:creationId xmlns:a16="http://schemas.microsoft.com/office/drawing/2014/main" id="{1F90D72F-A43B-1408-EC4C-0856C03F4CC1}"/>
              </a:ext>
            </a:extLst>
          </p:cNvPr>
          <p:cNvCxnSpPr>
            <a:cxnSpLocks/>
          </p:cNvCxnSpPr>
          <p:nvPr/>
        </p:nvCxnSpPr>
        <p:spPr>
          <a:xfrm flipV="1">
            <a:off x="1361044" y="3209501"/>
            <a:ext cx="0" cy="134260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39" name="Graphic 38" descr="Full Brick Wall outline">
            <a:extLst>
              <a:ext uri="{FF2B5EF4-FFF2-40B4-BE49-F238E27FC236}">
                <a16:creationId xmlns:a16="http://schemas.microsoft.com/office/drawing/2014/main" id="{751C195A-35F7-81D5-1A4A-EF3CAA63AE4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70455" y="3473835"/>
            <a:ext cx="406970" cy="406970"/>
          </a:xfrm>
          <a:prstGeom prst="rect">
            <a:avLst/>
          </a:prstGeom>
        </p:spPr>
      </p:pic>
      <p:pic>
        <p:nvPicPr>
          <p:cNvPr id="40" name="Graphic 39" descr="Full Brick Wall with solid fill">
            <a:extLst>
              <a:ext uri="{FF2B5EF4-FFF2-40B4-BE49-F238E27FC236}">
                <a16:creationId xmlns:a16="http://schemas.microsoft.com/office/drawing/2014/main" id="{2D157400-72CB-C925-D9CB-84E35664EB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16467" y="3327257"/>
            <a:ext cx="406970" cy="406970"/>
          </a:xfrm>
          <a:prstGeom prst="rect">
            <a:avLst/>
          </a:prstGeom>
        </p:spPr>
      </p:pic>
      <p:pic>
        <p:nvPicPr>
          <p:cNvPr id="41" name="Graphic 40" descr="Electrician male with solid fill">
            <a:extLst>
              <a:ext uri="{FF2B5EF4-FFF2-40B4-BE49-F238E27FC236}">
                <a16:creationId xmlns:a16="http://schemas.microsoft.com/office/drawing/2014/main" id="{DB59D461-7946-1C0B-0481-23E932A57CF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67949" y="3139832"/>
            <a:ext cx="481472" cy="481472"/>
          </a:xfrm>
          <a:prstGeom prst="rect">
            <a:avLst/>
          </a:prstGeom>
        </p:spPr>
      </p:pic>
      <p:pic>
        <p:nvPicPr>
          <p:cNvPr id="42" name="Graphic 41" descr="Steering Wheel outline">
            <a:extLst>
              <a:ext uri="{FF2B5EF4-FFF2-40B4-BE49-F238E27FC236}">
                <a16:creationId xmlns:a16="http://schemas.microsoft.com/office/drawing/2014/main" id="{41FD494B-91F0-8346-BF48-ECB6DBD98F7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04536" y="3103794"/>
            <a:ext cx="474328" cy="474328"/>
          </a:xfrm>
          <a:prstGeom prst="rect">
            <a:avLst/>
          </a:prstGeom>
        </p:spPr>
      </p:pic>
      <p:cxnSp>
        <p:nvCxnSpPr>
          <p:cNvPr id="44" name="Straight Connector 43">
            <a:extLst>
              <a:ext uri="{FF2B5EF4-FFF2-40B4-BE49-F238E27FC236}">
                <a16:creationId xmlns:a16="http://schemas.microsoft.com/office/drawing/2014/main" id="{66A2B490-DE9B-E58E-8C5D-B5504FE67A4F}"/>
              </a:ext>
            </a:extLst>
          </p:cNvPr>
          <p:cNvCxnSpPr>
            <a:cxnSpLocks/>
          </p:cNvCxnSpPr>
          <p:nvPr/>
        </p:nvCxnSpPr>
        <p:spPr>
          <a:xfrm flipH="1">
            <a:off x="1358652" y="4298686"/>
            <a:ext cx="1324379"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45" name="Graphic 44" descr="Computer with solid fill">
            <a:extLst>
              <a:ext uri="{FF2B5EF4-FFF2-40B4-BE49-F238E27FC236}">
                <a16:creationId xmlns:a16="http://schemas.microsoft.com/office/drawing/2014/main" id="{44CF158F-DD4F-153D-AD8A-5DB91322656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18053" y="3752903"/>
            <a:ext cx="617126" cy="617126"/>
          </a:xfrm>
          <a:prstGeom prst="rect">
            <a:avLst/>
          </a:prstGeom>
        </p:spPr>
      </p:pic>
      <p:pic>
        <p:nvPicPr>
          <p:cNvPr id="46" name="Graphic 45" descr="Computer outline">
            <a:extLst>
              <a:ext uri="{FF2B5EF4-FFF2-40B4-BE49-F238E27FC236}">
                <a16:creationId xmlns:a16="http://schemas.microsoft.com/office/drawing/2014/main" id="{5B136278-98AC-9012-7C78-088A333E6AC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94632" y="3938720"/>
            <a:ext cx="496073" cy="496073"/>
          </a:xfrm>
          <a:prstGeom prst="rect">
            <a:avLst/>
          </a:prstGeom>
        </p:spPr>
      </p:pic>
      <p:pic>
        <p:nvPicPr>
          <p:cNvPr id="47" name="Graphic 46" descr="Bio-hazard with solid fill">
            <a:extLst>
              <a:ext uri="{FF2B5EF4-FFF2-40B4-BE49-F238E27FC236}">
                <a16:creationId xmlns:a16="http://schemas.microsoft.com/office/drawing/2014/main" id="{B0DA45D0-883A-03FB-1B0F-75A4C0DD991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403307" y="3666816"/>
            <a:ext cx="458966" cy="458966"/>
          </a:xfrm>
          <a:prstGeom prst="rect">
            <a:avLst/>
          </a:prstGeom>
        </p:spPr>
      </p:pic>
      <p:pic>
        <p:nvPicPr>
          <p:cNvPr id="50" name="Picture 49" descr="A picture containing text, person&#10;&#10;Description automatically generated">
            <a:extLst>
              <a:ext uri="{FF2B5EF4-FFF2-40B4-BE49-F238E27FC236}">
                <a16:creationId xmlns:a16="http://schemas.microsoft.com/office/drawing/2014/main" id="{7A34FA72-B8DD-D871-CA3B-A5391DDD3554}"/>
              </a:ext>
            </a:extLst>
          </p:cNvPr>
          <p:cNvPicPr>
            <a:picLocks noChangeAspect="1"/>
          </p:cNvPicPr>
          <p:nvPr/>
        </p:nvPicPr>
        <p:blipFill rotWithShape="1">
          <a:blip r:embed="rId30"/>
          <a:srcRect l="9029" r="8437"/>
          <a:stretch/>
        </p:blipFill>
        <p:spPr>
          <a:xfrm>
            <a:off x="2685452" y="3723039"/>
            <a:ext cx="1396348" cy="822424"/>
          </a:xfrm>
          <a:prstGeom prst="rect">
            <a:avLst/>
          </a:prstGeom>
        </p:spPr>
      </p:pic>
      <p:pic>
        <p:nvPicPr>
          <p:cNvPr id="51" name="Graphic 50" descr="Cmd Terminal with solid fill">
            <a:extLst>
              <a:ext uri="{FF2B5EF4-FFF2-40B4-BE49-F238E27FC236}">
                <a16:creationId xmlns:a16="http://schemas.microsoft.com/office/drawing/2014/main" id="{492D967D-EF9F-50F4-ED19-9F81BF21CCEE}"/>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444761" y="3818716"/>
            <a:ext cx="376719" cy="376719"/>
          </a:xfrm>
          <a:prstGeom prst="rect">
            <a:avLst/>
          </a:prstGeom>
        </p:spPr>
      </p:pic>
      <p:pic>
        <p:nvPicPr>
          <p:cNvPr id="52" name="Graphic 51" descr="Database with solid fill">
            <a:extLst>
              <a:ext uri="{FF2B5EF4-FFF2-40B4-BE49-F238E27FC236}">
                <a16:creationId xmlns:a16="http://schemas.microsoft.com/office/drawing/2014/main" id="{2CBC6FF7-3804-B39E-6BC0-A33A096A5D0D}"/>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361531" y="4248236"/>
            <a:ext cx="371825" cy="371825"/>
          </a:xfrm>
          <a:prstGeom prst="rect">
            <a:avLst/>
          </a:prstGeom>
        </p:spPr>
      </p:pic>
      <p:sp>
        <p:nvSpPr>
          <p:cNvPr id="62" name="Rectangle 61">
            <a:extLst>
              <a:ext uri="{FF2B5EF4-FFF2-40B4-BE49-F238E27FC236}">
                <a16:creationId xmlns:a16="http://schemas.microsoft.com/office/drawing/2014/main" id="{DDB8B813-8070-0C8B-7C98-6A0A1BD78373}"/>
              </a:ext>
            </a:extLst>
          </p:cNvPr>
          <p:cNvSpPr/>
          <p:nvPr/>
        </p:nvSpPr>
        <p:spPr>
          <a:xfrm>
            <a:off x="5039833" y="1278812"/>
            <a:ext cx="2692905" cy="1369939"/>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itle 2">
            <a:extLst>
              <a:ext uri="{FF2B5EF4-FFF2-40B4-BE49-F238E27FC236}">
                <a16:creationId xmlns:a16="http://schemas.microsoft.com/office/drawing/2014/main" id="{EE1D09FF-7980-2938-E00C-AB0FC4664F75}"/>
              </a:ext>
            </a:extLst>
          </p:cNvPr>
          <p:cNvSpPr txBox="1">
            <a:spLocks/>
          </p:cNvSpPr>
          <p:nvPr/>
        </p:nvSpPr>
        <p:spPr>
          <a:xfrm>
            <a:off x="5025680" y="1401578"/>
            <a:ext cx="2780501" cy="1183904"/>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600" dirty="0">
                <a:solidFill>
                  <a:srgbClr val="000000"/>
                </a:solidFill>
              </a:rPr>
              <a:t>1. PLC Logic Defense</a:t>
            </a:r>
          </a:p>
          <a:p>
            <a:r>
              <a:rPr lang="en-US" sz="1600" b="0" dirty="0">
                <a:solidFill>
                  <a:schemeClr val="accent2">
                    <a:lumMod val="75000"/>
                    <a:lumOff val="25000"/>
                  </a:schemeClr>
                </a:solidFill>
              </a:rPr>
              <a:t>Detects altered ladder logic </a:t>
            </a:r>
            <a:r>
              <a:rPr lang="en-US" sz="1600" b="0" dirty="0">
                <a:solidFill>
                  <a:srgbClr val="00B050"/>
                </a:solidFill>
              </a:rPr>
              <a:t>[CCS 21, IEEE S&amp;P 19]</a:t>
            </a:r>
          </a:p>
          <a:p>
            <a:pPr marL="171450" indent="-171450">
              <a:buFont typeface="Arial" panose="020B0604020202020204" pitchFamily="34" charset="0"/>
              <a:buChar char="•"/>
            </a:pPr>
            <a:r>
              <a:rPr lang="en-US" sz="1400" b="0" dirty="0">
                <a:solidFill>
                  <a:srgbClr val="000000"/>
                </a:solidFill>
              </a:rPr>
              <a:t>SCADA adversary can change PLC parameters without touching logic</a:t>
            </a:r>
          </a:p>
        </p:txBody>
      </p:sp>
      <p:sp>
        <p:nvSpPr>
          <p:cNvPr id="73" name="TextBox 72">
            <a:extLst>
              <a:ext uri="{FF2B5EF4-FFF2-40B4-BE49-F238E27FC236}">
                <a16:creationId xmlns:a16="http://schemas.microsoft.com/office/drawing/2014/main" id="{3D518BDD-0642-F021-2A38-675D6D02CDFC}"/>
              </a:ext>
            </a:extLst>
          </p:cNvPr>
          <p:cNvSpPr txBox="1"/>
          <p:nvPr/>
        </p:nvSpPr>
        <p:spPr>
          <a:xfrm>
            <a:off x="337702" y="868187"/>
            <a:ext cx="4424302" cy="1754326"/>
          </a:xfrm>
          <a:prstGeom prst="rect">
            <a:avLst/>
          </a:prstGeom>
          <a:noFill/>
        </p:spPr>
        <p:txBody>
          <a:bodyPr wrap="square" rtlCol="0">
            <a:spAutoFit/>
          </a:bodyPr>
          <a:lstStyle/>
          <a:p>
            <a:pPr>
              <a:spcBef>
                <a:spcPts val="600"/>
              </a:spcBef>
            </a:pPr>
            <a:r>
              <a:rPr lang="en-US" b="1" u="sng" dirty="0">
                <a:solidFill>
                  <a:srgbClr val="000000"/>
                </a:solidFill>
              </a:rPr>
              <a:t>Summary:</a:t>
            </a:r>
            <a:r>
              <a:rPr lang="en-US" b="1" dirty="0">
                <a:solidFill>
                  <a:srgbClr val="000000"/>
                </a:solidFill>
              </a:rPr>
              <a:t> </a:t>
            </a:r>
            <a:r>
              <a:rPr lang="en-US" dirty="0">
                <a:solidFill>
                  <a:srgbClr val="000000"/>
                </a:solidFill>
              </a:rPr>
              <a:t>Existing techniques perform their analysis in isolation due to the </a:t>
            </a:r>
            <a:r>
              <a:rPr lang="en-US" dirty="0">
                <a:solidFill>
                  <a:srgbClr val="0070C0"/>
                </a:solidFill>
              </a:rPr>
              <a:t>semantic gap </a:t>
            </a:r>
            <a:r>
              <a:rPr lang="en-US" dirty="0">
                <a:solidFill>
                  <a:srgbClr val="000000"/>
                </a:solidFill>
              </a:rPr>
              <a:t>between SCADA and physical processes. They cannot correlate the cross-domain behavior of ICS attacks</a:t>
            </a:r>
          </a:p>
        </p:txBody>
      </p:sp>
      <p:pic>
        <p:nvPicPr>
          <p:cNvPr id="1044" name="Graphic 1043" descr="Bug under magnifying glass outline">
            <a:extLst>
              <a:ext uri="{FF2B5EF4-FFF2-40B4-BE49-F238E27FC236}">
                <a16:creationId xmlns:a16="http://schemas.microsoft.com/office/drawing/2014/main" id="{03F67866-8133-19DA-7EEA-0E470E12F0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735573" flipH="1">
            <a:off x="9162113" y="2239266"/>
            <a:ext cx="994193" cy="994193"/>
          </a:xfrm>
          <a:prstGeom prst="rect">
            <a:avLst/>
          </a:prstGeom>
        </p:spPr>
      </p:pic>
      <p:pic>
        <p:nvPicPr>
          <p:cNvPr id="29" name="Picture 28" descr="Graphical user interface&#10;&#10;Description automatically generated">
            <a:extLst>
              <a:ext uri="{FF2B5EF4-FFF2-40B4-BE49-F238E27FC236}">
                <a16:creationId xmlns:a16="http://schemas.microsoft.com/office/drawing/2014/main" id="{B74878BA-D289-D228-B846-D7B5B388FD62}"/>
              </a:ext>
            </a:extLst>
          </p:cNvPr>
          <p:cNvPicPr>
            <a:picLocks noChangeAspect="1"/>
          </p:cNvPicPr>
          <p:nvPr/>
        </p:nvPicPr>
        <p:blipFill rotWithShape="1">
          <a:blip r:embed="rId35"/>
          <a:srcRect l="5072" t="4220" r="5451" b="4430"/>
          <a:stretch/>
        </p:blipFill>
        <p:spPr>
          <a:xfrm>
            <a:off x="7431090" y="3395007"/>
            <a:ext cx="778225" cy="595881"/>
          </a:xfrm>
          <a:prstGeom prst="rect">
            <a:avLst/>
          </a:prstGeom>
        </p:spPr>
      </p:pic>
      <p:sp>
        <p:nvSpPr>
          <p:cNvPr id="99" name="TextBox 98">
            <a:extLst>
              <a:ext uri="{FF2B5EF4-FFF2-40B4-BE49-F238E27FC236}">
                <a16:creationId xmlns:a16="http://schemas.microsoft.com/office/drawing/2014/main" id="{71668EC0-83D6-28D9-5F2B-66FD55E0F420}"/>
              </a:ext>
            </a:extLst>
          </p:cNvPr>
          <p:cNvSpPr txBox="1"/>
          <p:nvPr/>
        </p:nvSpPr>
        <p:spPr>
          <a:xfrm>
            <a:off x="5231595" y="5023457"/>
            <a:ext cx="3827230" cy="1692771"/>
          </a:xfrm>
          <a:prstGeom prst="rect">
            <a:avLst/>
          </a:prstGeom>
          <a:noFill/>
          <a:ln>
            <a:noFill/>
          </a:ln>
        </p:spPr>
        <p:txBody>
          <a:bodyPr wrap="square" rtlCol="0">
            <a:spAutoFit/>
          </a:bodyPr>
          <a:lstStyle/>
          <a:p>
            <a:r>
              <a:rPr lang="en-US" sz="1600" b="1" dirty="0">
                <a:solidFill>
                  <a:srgbClr val="000000"/>
                </a:solidFill>
              </a:rPr>
              <a:t>3. Statistical Traffic Analysis</a:t>
            </a:r>
          </a:p>
          <a:p>
            <a:r>
              <a:rPr lang="en-US" sz="1600" dirty="0">
                <a:solidFill>
                  <a:schemeClr val="accent2">
                    <a:lumMod val="75000"/>
                    <a:lumOff val="25000"/>
                  </a:schemeClr>
                </a:solidFill>
              </a:rPr>
              <a:t>Detects abnormal traffic pattern </a:t>
            </a:r>
          </a:p>
          <a:p>
            <a:r>
              <a:rPr lang="en-US" sz="1600" dirty="0">
                <a:solidFill>
                  <a:srgbClr val="00B050"/>
                </a:solidFill>
              </a:rPr>
              <a:t>[ICSS 19, IEEE 21]</a:t>
            </a:r>
          </a:p>
          <a:p>
            <a:pPr marL="171450" indent="-171450">
              <a:buFont typeface="Arial" panose="020B0604020202020204" pitchFamily="34" charset="0"/>
              <a:buChar char="•"/>
            </a:pPr>
            <a:r>
              <a:rPr lang="en-US" sz="1400" dirty="0">
                <a:solidFill>
                  <a:srgbClr val="000000"/>
                </a:solidFill>
              </a:rPr>
              <a:t>Effective for noisy attacks, e.g., malformed protocols, network scans, etc.,</a:t>
            </a:r>
          </a:p>
          <a:p>
            <a:pPr marL="171450" indent="-171450">
              <a:buFont typeface="Arial" panose="020B0604020202020204" pitchFamily="34" charset="0"/>
              <a:buChar char="•"/>
            </a:pPr>
            <a:r>
              <a:rPr lang="en-US" sz="1400" dirty="0">
                <a:solidFill>
                  <a:srgbClr val="000000"/>
                </a:solidFill>
              </a:rPr>
              <a:t>Evaded by modern attacks which uses legitimate tools to emit normal traffic pattern</a:t>
            </a:r>
          </a:p>
        </p:txBody>
      </p:sp>
      <p:pic>
        <p:nvPicPr>
          <p:cNvPr id="74" name="Graphic 73" descr="Bug under magnifying glass outline">
            <a:extLst>
              <a:ext uri="{FF2B5EF4-FFF2-40B4-BE49-F238E27FC236}">
                <a16:creationId xmlns:a16="http://schemas.microsoft.com/office/drawing/2014/main" id="{8B0C8763-7765-E050-DCDB-EBB71EA17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376981" flipH="1">
            <a:off x="6737065" y="2351477"/>
            <a:ext cx="1078493" cy="1078493"/>
          </a:xfrm>
          <a:prstGeom prst="rect">
            <a:avLst/>
          </a:prstGeom>
        </p:spPr>
      </p:pic>
      <p:sp>
        <p:nvSpPr>
          <p:cNvPr id="100" name="Rectangle 99">
            <a:extLst>
              <a:ext uri="{FF2B5EF4-FFF2-40B4-BE49-F238E27FC236}">
                <a16:creationId xmlns:a16="http://schemas.microsoft.com/office/drawing/2014/main" id="{9739A3C8-1F38-CBC6-BECC-657F7C4238E2}"/>
              </a:ext>
            </a:extLst>
          </p:cNvPr>
          <p:cNvSpPr/>
          <p:nvPr/>
        </p:nvSpPr>
        <p:spPr>
          <a:xfrm>
            <a:off x="846356" y="5236860"/>
            <a:ext cx="3784487" cy="1316005"/>
          </a:xfrm>
          <a:prstGeom prst="rect">
            <a:avLst/>
          </a:prstGeom>
          <a:solidFill>
            <a:schemeClr val="bg1">
              <a:lumMod val="95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1" name="TextBox 100">
            <a:extLst>
              <a:ext uri="{FF2B5EF4-FFF2-40B4-BE49-F238E27FC236}">
                <a16:creationId xmlns:a16="http://schemas.microsoft.com/office/drawing/2014/main" id="{37E3CC25-23BB-4FE5-931E-6A21B92AB958}"/>
              </a:ext>
            </a:extLst>
          </p:cNvPr>
          <p:cNvSpPr txBox="1"/>
          <p:nvPr/>
        </p:nvSpPr>
        <p:spPr>
          <a:xfrm>
            <a:off x="835964" y="5286311"/>
            <a:ext cx="3794880" cy="1261884"/>
          </a:xfrm>
          <a:prstGeom prst="rect">
            <a:avLst/>
          </a:prstGeom>
          <a:noFill/>
          <a:ln>
            <a:noFill/>
          </a:ln>
        </p:spPr>
        <p:txBody>
          <a:bodyPr wrap="square" rtlCol="0">
            <a:spAutoFit/>
          </a:bodyPr>
          <a:lstStyle/>
          <a:p>
            <a:r>
              <a:rPr lang="en-US" sz="1600" b="1" dirty="0">
                <a:solidFill>
                  <a:srgbClr val="000000"/>
                </a:solidFill>
              </a:rPr>
              <a:t>4. Host Anomaly-based Detection</a:t>
            </a:r>
          </a:p>
          <a:p>
            <a:r>
              <a:rPr lang="en-US" sz="1600" dirty="0">
                <a:solidFill>
                  <a:schemeClr val="accent2">
                    <a:lumMod val="75000"/>
                    <a:lumOff val="25000"/>
                  </a:schemeClr>
                </a:solidFill>
              </a:rPr>
              <a:t>Detects abnormal system calls </a:t>
            </a:r>
          </a:p>
          <a:p>
            <a:r>
              <a:rPr lang="en-US" sz="1600" dirty="0">
                <a:solidFill>
                  <a:srgbClr val="00B050"/>
                </a:solidFill>
              </a:rPr>
              <a:t>[ACSAC 2017, IEEE 20]</a:t>
            </a:r>
          </a:p>
          <a:p>
            <a:pPr marL="171450" indent="-171450">
              <a:buFont typeface="Arial" panose="020B0604020202020204" pitchFamily="34" charset="0"/>
              <a:buChar char="•"/>
            </a:pPr>
            <a:r>
              <a:rPr lang="en-US" sz="1400" dirty="0">
                <a:solidFill>
                  <a:srgbClr val="000000"/>
                </a:solidFill>
              </a:rPr>
              <a:t>Evaded by attacks with normal system calls</a:t>
            </a:r>
          </a:p>
          <a:p>
            <a:pPr marL="171450" indent="-171450">
              <a:buFont typeface="Arial" panose="020B0604020202020204" pitchFamily="34" charset="0"/>
              <a:buChar char="•"/>
            </a:pPr>
            <a:r>
              <a:rPr lang="en-US" sz="1400" dirty="0">
                <a:solidFill>
                  <a:srgbClr val="000000"/>
                </a:solidFill>
              </a:rPr>
              <a:t>Cannot validate attacks’ physical effects</a:t>
            </a:r>
          </a:p>
        </p:txBody>
      </p:sp>
      <p:pic>
        <p:nvPicPr>
          <p:cNvPr id="102" name="Graphic 101" descr="Bug under magnifying glass outline">
            <a:extLst>
              <a:ext uri="{FF2B5EF4-FFF2-40B4-BE49-F238E27FC236}">
                <a16:creationId xmlns:a16="http://schemas.microsoft.com/office/drawing/2014/main" id="{0D6541A4-7FC8-E777-A1C0-B5F9EF33D7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flipH="1">
            <a:off x="1847871" y="4379708"/>
            <a:ext cx="1073725" cy="1073725"/>
          </a:xfrm>
          <a:prstGeom prst="rect">
            <a:avLst/>
          </a:prstGeom>
        </p:spPr>
      </p:pic>
      <p:pic>
        <p:nvPicPr>
          <p:cNvPr id="7" name="Graphic 6" descr="Devil face with solid fill with solid fill">
            <a:extLst>
              <a:ext uri="{FF2B5EF4-FFF2-40B4-BE49-F238E27FC236}">
                <a16:creationId xmlns:a16="http://schemas.microsoft.com/office/drawing/2014/main" id="{A7C95916-6335-404F-8382-F56D4120AC0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80541" y="2820947"/>
            <a:ext cx="315536" cy="315536"/>
          </a:xfrm>
          <a:prstGeom prst="rect">
            <a:avLst/>
          </a:prstGeom>
        </p:spPr>
      </p:pic>
      <p:pic>
        <p:nvPicPr>
          <p:cNvPr id="8" name="Graphic 7" descr="Bug with solid fill">
            <a:extLst>
              <a:ext uri="{FF2B5EF4-FFF2-40B4-BE49-F238E27FC236}">
                <a16:creationId xmlns:a16="http://schemas.microsoft.com/office/drawing/2014/main" id="{A22F1A5E-CAC0-6AF9-D5ED-368EC58AAEF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150852" y="3751950"/>
            <a:ext cx="234729" cy="234729"/>
          </a:xfrm>
          <a:prstGeom prst="rect">
            <a:avLst/>
          </a:prstGeom>
        </p:spPr>
      </p:pic>
    </p:spTree>
    <p:custDataLst>
      <p:tags r:id="rId1"/>
    </p:custDataLst>
    <p:extLst>
      <p:ext uri="{BB962C8B-B14F-4D97-AF65-F5344CB8AC3E}">
        <p14:creationId xmlns:p14="http://schemas.microsoft.com/office/powerpoint/2010/main" val="389638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0" grpId="0" animBg="1"/>
      <p:bldP spid="1029" grpId="0" animBg="1"/>
      <p:bldP spid="83" grpId="0"/>
      <p:bldP spid="62" grpId="0" animBg="1"/>
      <p:bldP spid="64" grpId="0"/>
      <p:bldP spid="99" grpId="0"/>
      <p:bldP spid="100" grpId="0" animBg="1"/>
      <p:bldP spid="10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898D-1CC8-A446-8AC5-082057F5BE56}"/>
              </a:ext>
            </a:extLst>
          </p:cNvPr>
          <p:cNvSpPr>
            <a:spLocks noGrp="1"/>
          </p:cNvSpPr>
          <p:nvPr>
            <p:ph type="title"/>
          </p:nvPr>
        </p:nvSpPr>
        <p:spPr>
          <a:xfrm>
            <a:off x="2473268" y="175756"/>
            <a:ext cx="6785832" cy="801096"/>
          </a:xfrm>
        </p:spPr>
        <p:txBody>
          <a:bodyPr>
            <a:normAutofit/>
          </a:bodyPr>
          <a:lstStyle/>
          <a:p>
            <a:r>
              <a:rPr lang="en-US" sz="3600" b="1" dirty="0"/>
              <a:t>Summary of our work (SCAWATCH)</a:t>
            </a:r>
          </a:p>
        </p:txBody>
      </p:sp>
      <p:sp>
        <p:nvSpPr>
          <p:cNvPr id="12" name="TextBox 11">
            <a:extLst>
              <a:ext uri="{FF2B5EF4-FFF2-40B4-BE49-F238E27FC236}">
                <a16:creationId xmlns:a16="http://schemas.microsoft.com/office/drawing/2014/main" id="{8BB4AB1A-C44C-B75C-A11B-422616256609}"/>
              </a:ext>
            </a:extLst>
          </p:cNvPr>
          <p:cNvSpPr txBox="1"/>
          <p:nvPr/>
        </p:nvSpPr>
        <p:spPr>
          <a:xfrm>
            <a:off x="4207520" y="1579418"/>
            <a:ext cx="7556180" cy="4796421"/>
          </a:xfrm>
          <a:prstGeom prst="rect">
            <a:avLst/>
          </a:prstGeom>
          <a:noFill/>
        </p:spPr>
        <p:txBody>
          <a:bodyPr wrap="square" rtlCol="0">
            <a:spAutoFit/>
          </a:bodyPr>
          <a:lstStyle/>
          <a:p>
            <a:pPr marL="285750" indent="-285750">
              <a:buFont typeface="Arial" panose="020B0604020202020204" pitchFamily="34" charset="0"/>
              <a:buChar char="•"/>
            </a:pPr>
            <a:r>
              <a:rPr lang="en-US" sz="2000" dirty="0"/>
              <a:t>SCAWATCH is a </a:t>
            </a:r>
            <a:r>
              <a:rPr lang="en-US" sz="2000" b="1" dirty="0"/>
              <a:t>passive alerting system</a:t>
            </a:r>
            <a:r>
              <a:rPr lang="en-US" sz="2000" dirty="0"/>
              <a:t> to alert ICS operators of suspicious activities in SCADA host and running physical processes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We are collaborating with industry partners, </a:t>
            </a:r>
            <a:r>
              <a:rPr lang="en-US" sz="2000" b="1" dirty="0">
                <a:solidFill>
                  <a:srgbClr val="0070C0"/>
                </a:solidFill>
              </a:rPr>
              <a:t>Meptagon and RAD </a:t>
            </a:r>
            <a:r>
              <a:rPr lang="en-US" sz="2000" dirty="0"/>
              <a:t>to integrate SCAWATCH in practical settings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SCAWATCH detects attacks in SCADA via statistical violations of SCADA process-control operations and suspicious manipulation of device-control resources (e.g., COM, OPC, etc.)</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SCAWATCH then correlates detected SCADA attacks with anomalies in running processes via a ML neural network framework.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Current Status: To test real-world (</a:t>
            </a:r>
            <a:r>
              <a:rPr lang="en-US" sz="2000" dirty="0" err="1"/>
              <a:t>SCADA+process</a:t>
            </a:r>
            <a:r>
              <a:rPr lang="en-US" sz="2000" dirty="0"/>
              <a:t>) data from our industry partners</a:t>
            </a:r>
          </a:p>
        </p:txBody>
      </p:sp>
      <p:pic>
        <p:nvPicPr>
          <p:cNvPr id="14" name="Picture 13" descr="Diagram&#10;&#10;Description automatically generated">
            <a:extLst>
              <a:ext uri="{FF2B5EF4-FFF2-40B4-BE49-F238E27FC236}">
                <a16:creationId xmlns:a16="http://schemas.microsoft.com/office/drawing/2014/main" id="{EB08D48B-AD4B-CA7A-E69D-90481CF37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324" y="1104674"/>
            <a:ext cx="3179887" cy="5377270"/>
          </a:xfrm>
          <a:prstGeom prst="rect">
            <a:avLst/>
          </a:prstGeom>
        </p:spPr>
      </p:pic>
    </p:spTree>
    <p:extLst>
      <p:ext uri="{BB962C8B-B14F-4D97-AF65-F5344CB8AC3E}">
        <p14:creationId xmlns:p14="http://schemas.microsoft.com/office/powerpoint/2010/main" val="623089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indoor, wall, blue&#10;&#10;Description automatically generated">
            <a:extLst>
              <a:ext uri="{FF2B5EF4-FFF2-40B4-BE49-F238E27FC236}">
                <a16:creationId xmlns:a16="http://schemas.microsoft.com/office/drawing/2014/main" id="{93323F34-0023-2D3A-9887-9D997411057B}"/>
              </a:ext>
            </a:extLst>
          </p:cNvPr>
          <p:cNvPicPr>
            <a:picLocks noChangeAspect="1"/>
          </p:cNvPicPr>
          <p:nvPr/>
        </p:nvPicPr>
        <p:blipFill rotWithShape="1">
          <a:blip r:embed="rId2"/>
          <a:srcRect r="7651"/>
          <a:stretch/>
        </p:blipFill>
        <p:spPr>
          <a:xfrm>
            <a:off x="10191258" y="2366535"/>
            <a:ext cx="1512559" cy="1227533"/>
          </a:xfrm>
          <a:prstGeom prst="rect">
            <a:avLst/>
          </a:prstGeom>
        </p:spPr>
      </p:pic>
      <p:pic>
        <p:nvPicPr>
          <p:cNvPr id="54" name="Picture 53" descr="A picture containing calendar&#10;&#10;Description automatically generated">
            <a:extLst>
              <a:ext uri="{FF2B5EF4-FFF2-40B4-BE49-F238E27FC236}">
                <a16:creationId xmlns:a16="http://schemas.microsoft.com/office/drawing/2014/main" id="{AB786B9B-73D9-CA60-CE40-F28A661A5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1495" y="2713891"/>
            <a:ext cx="969432" cy="837798"/>
          </a:xfrm>
          <a:prstGeom prst="rect">
            <a:avLst/>
          </a:prstGeom>
        </p:spPr>
      </p:pic>
      <p:sp>
        <p:nvSpPr>
          <p:cNvPr id="2" name="Title 1">
            <a:extLst>
              <a:ext uri="{FF2B5EF4-FFF2-40B4-BE49-F238E27FC236}">
                <a16:creationId xmlns:a16="http://schemas.microsoft.com/office/drawing/2014/main" id="{7994898D-1CC8-A446-8AC5-082057F5BE56}"/>
              </a:ext>
            </a:extLst>
          </p:cNvPr>
          <p:cNvSpPr>
            <a:spLocks noGrp="1"/>
          </p:cNvSpPr>
          <p:nvPr>
            <p:ph type="title"/>
          </p:nvPr>
        </p:nvSpPr>
        <p:spPr>
          <a:xfrm>
            <a:off x="750793" y="-103508"/>
            <a:ext cx="11685789" cy="801096"/>
          </a:xfrm>
        </p:spPr>
        <p:txBody>
          <a:bodyPr>
            <a:normAutofit/>
          </a:bodyPr>
          <a:lstStyle/>
          <a:p>
            <a:r>
              <a:rPr lang="en-US" sz="3600" b="1" dirty="0"/>
              <a:t>Detecting Malware (Code Execution) in ICS/SCADA Hosts </a:t>
            </a:r>
          </a:p>
        </p:txBody>
      </p:sp>
      <p:sp>
        <p:nvSpPr>
          <p:cNvPr id="13" name="TextBox 12">
            <a:extLst>
              <a:ext uri="{FF2B5EF4-FFF2-40B4-BE49-F238E27FC236}">
                <a16:creationId xmlns:a16="http://schemas.microsoft.com/office/drawing/2014/main" id="{A1A795A8-3DD2-3681-5EB6-FC7204A14210}"/>
              </a:ext>
            </a:extLst>
          </p:cNvPr>
          <p:cNvSpPr txBox="1"/>
          <p:nvPr/>
        </p:nvSpPr>
        <p:spPr>
          <a:xfrm>
            <a:off x="4367645" y="4061833"/>
            <a:ext cx="1112789" cy="369332"/>
          </a:xfrm>
          <a:prstGeom prst="rect">
            <a:avLst/>
          </a:prstGeom>
          <a:noFill/>
        </p:spPr>
        <p:txBody>
          <a:bodyPr wrap="square" rtlCol="0">
            <a:spAutoFit/>
          </a:bodyPr>
          <a:lstStyle/>
          <a:p>
            <a:r>
              <a:rPr lang="en-US" dirty="0"/>
              <a:t>Stuxnet</a:t>
            </a:r>
          </a:p>
        </p:txBody>
      </p:sp>
      <p:sp>
        <p:nvSpPr>
          <p:cNvPr id="15" name="TextBox 14">
            <a:extLst>
              <a:ext uri="{FF2B5EF4-FFF2-40B4-BE49-F238E27FC236}">
                <a16:creationId xmlns:a16="http://schemas.microsoft.com/office/drawing/2014/main" id="{BE9E7442-7F30-036E-9DA6-0CCC966A3AE4}"/>
              </a:ext>
            </a:extLst>
          </p:cNvPr>
          <p:cNvSpPr txBox="1"/>
          <p:nvPr/>
        </p:nvSpPr>
        <p:spPr>
          <a:xfrm>
            <a:off x="5893787" y="4051895"/>
            <a:ext cx="1330349" cy="369332"/>
          </a:xfrm>
          <a:prstGeom prst="rect">
            <a:avLst/>
          </a:prstGeom>
          <a:noFill/>
        </p:spPr>
        <p:txBody>
          <a:bodyPr wrap="square" rtlCol="0">
            <a:spAutoFit/>
          </a:bodyPr>
          <a:lstStyle/>
          <a:p>
            <a:r>
              <a:rPr lang="en-US" dirty="0"/>
              <a:t>Industroyer</a:t>
            </a:r>
          </a:p>
        </p:txBody>
      </p:sp>
      <p:sp>
        <p:nvSpPr>
          <p:cNvPr id="17" name="TextBox 16">
            <a:extLst>
              <a:ext uri="{FF2B5EF4-FFF2-40B4-BE49-F238E27FC236}">
                <a16:creationId xmlns:a16="http://schemas.microsoft.com/office/drawing/2014/main" id="{405D130D-1A6E-1B4D-AAC0-3EB8C38DD44A}"/>
              </a:ext>
            </a:extLst>
          </p:cNvPr>
          <p:cNvSpPr txBox="1"/>
          <p:nvPr/>
        </p:nvSpPr>
        <p:spPr>
          <a:xfrm>
            <a:off x="4396339" y="4368291"/>
            <a:ext cx="788848" cy="369332"/>
          </a:xfrm>
          <a:prstGeom prst="rect">
            <a:avLst/>
          </a:prstGeom>
          <a:noFill/>
        </p:spPr>
        <p:txBody>
          <a:bodyPr wrap="square" rtlCol="0">
            <a:spAutoFit/>
          </a:bodyPr>
          <a:lstStyle/>
          <a:p>
            <a:r>
              <a:rPr lang="en-US" dirty="0"/>
              <a:t>Havex</a:t>
            </a:r>
          </a:p>
        </p:txBody>
      </p:sp>
      <p:sp>
        <p:nvSpPr>
          <p:cNvPr id="83" name="TextBox 82">
            <a:extLst>
              <a:ext uri="{FF2B5EF4-FFF2-40B4-BE49-F238E27FC236}">
                <a16:creationId xmlns:a16="http://schemas.microsoft.com/office/drawing/2014/main" id="{38AB3CFB-997F-613C-35E0-21CCC7107AEF}"/>
              </a:ext>
            </a:extLst>
          </p:cNvPr>
          <p:cNvSpPr txBox="1"/>
          <p:nvPr/>
        </p:nvSpPr>
        <p:spPr>
          <a:xfrm>
            <a:off x="7062830" y="2461676"/>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MODBUS</a:t>
            </a:r>
          </a:p>
        </p:txBody>
      </p:sp>
      <p:cxnSp>
        <p:nvCxnSpPr>
          <p:cNvPr id="84" name="Straight Connector 83">
            <a:extLst>
              <a:ext uri="{FF2B5EF4-FFF2-40B4-BE49-F238E27FC236}">
                <a16:creationId xmlns:a16="http://schemas.microsoft.com/office/drawing/2014/main" id="{DEA46B35-090A-751E-ADAC-4F37F07A7E12}"/>
              </a:ext>
            </a:extLst>
          </p:cNvPr>
          <p:cNvCxnSpPr>
            <a:cxnSpLocks/>
          </p:cNvCxnSpPr>
          <p:nvPr/>
        </p:nvCxnSpPr>
        <p:spPr>
          <a:xfrm>
            <a:off x="7760892" y="2416326"/>
            <a:ext cx="476635"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7" name="Graphic 6" descr="Bug with solid fill">
            <a:extLst>
              <a:ext uri="{FF2B5EF4-FFF2-40B4-BE49-F238E27FC236}">
                <a16:creationId xmlns:a16="http://schemas.microsoft.com/office/drawing/2014/main" id="{95268A65-6E90-CA88-FA63-DBEF0F1D89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51748" y="4442681"/>
            <a:ext cx="237418" cy="237418"/>
          </a:xfrm>
          <a:prstGeom prst="rect">
            <a:avLst/>
          </a:prstGeom>
        </p:spPr>
      </p:pic>
      <p:pic>
        <p:nvPicPr>
          <p:cNvPr id="8" name="Graphic 7" descr="Bug with solid fill">
            <a:extLst>
              <a:ext uri="{FF2B5EF4-FFF2-40B4-BE49-F238E27FC236}">
                <a16:creationId xmlns:a16="http://schemas.microsoft.com/office/drawing/2014/main" id="{A168C569-BB4A-88D1-E1CB-EA739EA984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8844" y="4119860"/>
            <a:ext cx="237418" cy="237418"/>
          </a:xfrm>
          <a:prstGeom prst="rect">
            <a:avLst/>
          </a:prstGeom>
        </p:spPr>
      </p:pic>
      <p:pic>
        <p:nvPicPr>
          <p:cNvPr id="18" name="Graphic 17" descr="Bug with solid fill">
            <a:extLst>
              <a:ext uri="{FF2B5EF4-FFF2-40B4-BE49-F238E27FC236}">
                <a16:creationId xmlns:a16="http://schemas.microsoft.com/office/drawing/2014/main" id="{8EC7C600-CAB1-FCE9-52A9-6B0E2DDEEC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44574" y="4130873"/>
            <a:ext cx="237418" cy="237418"/>
          </a:xfrm>
          <a:prstGeom prst="rect">
            <a:avLst/>
          </a:prstGeom>
        </p:spPr>
      </p:pic>
      <p:pic>
        <p:nvPicPr>
          <p:cNvPr id="6" name="Graphic 5" descr="Badge with solid fill">
            <a:extLst>
              <a:ext uri="{FF2B5EF4-FFF2-40B4-BE49-F238E27FC236}">
                <a16:creationId xmlns:a16="http://schemas.microsoft.com/office/drawing/2014/main" id="{AEBAEA5E-F221-1322-1ACD-2E5F163A14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21883" y="815010"/>
            <a:ext cx="572999" cy="572999"/>
          </a:xfrm>
          <a:prstGeom prst="rect">
            <a:avLst/>
          </a:prstGeom>
        </p:spPr>
      </p:pic>
      <p:pic>
        <p:nvPicPr>
          <p:cNvPr id="25" name="Graphic 24" descr="Badge 3 with solid fill">
            <a:extLst>
              <a:ext uri="{FF2B5EF4-FFF2-40B4-BE49-F238E27FC236}">
                <a16:creationId xmlns:a16="http://schemas.microsoft.com/office/drawing/2014/main" id="{AE254132-2A32-A24E-30B7-F3C750E5C7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913" y="882534"/>
            <a:ext cx="519462" cy="519462"/>
          </a:xfrm>
          <a:prstGeom prst="rect">
            <a:avLst/>
          </a:prstGeom>
        </p:spPr>
      </p:pic>
      <p:pic>
        <p:nvPicPr>
          <p:cNvPr id="33" name="Graphic 32" descr="Badge 1 with solid fill">
            <a:extLst>
              <a:ext uri="{FF2B5EF4-FFF2-40B4-BE49-F238E27FC236}">
                <a16:creationId xmlns:a16="http://schemas.microsoft.com/office/drawing/2014/main" id="{B0892C4E-9FFB-F811-CD0C-C285A8C318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39354" y="844836"/>
            <a:ext cx="542661" cy="542661"/>
          </a:xfrm>
          <a:prstGeom prst="rect">
            <a:avLst/>
          </a:prstGeom>
        </p:spPr>
      </p:pic>
      <p:sp>
        <p:nvSpPr>
          <p:cNvPr id="35" name="Oval 34">
            <a:extLst>
              <a:ext uri="{FF2B5EF4-FFF2-40B4-BE49-F238E27FC236}">
                <a16:creationId xmlns:a16="http://schemas.microsoft.com/office/drawing/2014/main" id="{4CA8EFA4-9DF8-FE6C-2869-44C153FD8420}"/>
              </a:ext>
            </a:extLst>
          </p:cNvPr>
          <p:cNvSpPr/>
          <p:nvPr/>
        </p:nvSpPr>
        <p:spPr bwMode="auto">
          <a:xfrm>
            <a:off x="10705302" y="852715"/>
            <a:ext cx="484470" cy="424784"/>
          </a:xfrm>
          <a:prstGeom prst="ellipse">
            <a:avLst/>
          </a:prstGeom>
          <a:solidFill>
            <a:schemeClr val="tx1"/>
          </a:solidFill>
          <a:ln>
            <a:noFill/>
          </a:ln>
        </p:spPr>
        <p:txBody>
          <a:bodyPr rtlCol="0" anchor="ctr"/>
          <a:lstStyle/>
          <a:p>
            <a:pPr algn="ctr">
              <a:lnSpc>
                <a:spcPct val="100000"/>
              </a:lnSpc>
              <a:spcBef>
                <a:spcPct val="0"/>
              </a:spcBef>
              <a:buClrTx/>
              <a:buFontTx/>
              <a:buNone/>
            </a:pPr>
            <a:r>
              <a:rPr lang="en-US" sz="2400" dirty="0">
                <a:solidFill>
                  <a:schemeClr val="bg1"/>
                </a:solidFill>
                <a:latin typeface="Times" panose="02020603050405020304" pitchFamily="18" charset="0"/>
                <a:ea typeface="宋体" panose="02010600030101010101" pitchFamily="2" charset="-122"/>
                <a:cs typeface="Arial" panose="020B0604020202020204" pitchFamily="34" charset="0"/>
              </a:rPr>
              <a:t>0</a:t>
            </a:r>
          </a:p>
        </p:txBody>
      </p:sp>
      <p:sp>
        <p:nvSpPr>
          <p:cNvPr id="5" name="Rounded Rectangle 4">
            <a:extLst>
              <a:ext uri="{FF2B5EF4-FFF2-40B4-BE49-F238E27FC236}">
                <a16:creationId xmlns:a16="http://schemas.microsoft.com/office/drawing/2014/main" id="{29675D33-CB67-9E1C-E4F9-8D04E026B7E2}"/>
              </a:ext>
            </a:extLst>
          </p:cNvPr>
          <p:cNvSpPr/>
          <p:nvPr/>
        </p:nvSpPr>
        <p:spPr>
          <a:xfrm>
            <a:off x="151343" y="2194292"/>
            <a:ext cx="1113160" cy="1130660"/>
          </a:xfrm>
          <a:prstGeom prst="roundRect">
            <a:avLst/>
          </a:prstGeom>
          <a:solidFill>
            <a:srgbClr val="F9F9F9"/>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 name="TextBox 21">
            <a:extLst>
              <a:ext uri="{FF2B5EF4-FFF2-40B4-BE49-F238E27FC236}">
                <a16:creationId xmlns:a16="http://schemas.microsoft.com/office/drawing/2014/main" id="{83FCAA93-E984-CC60-0EBB-F3D5C843D650}"/>
              </a:ext>
            </a:extLst>
          </p:cNvPr>
          <p:cNvSpPr txBox="1"/>
          <p:nvPr/>
        </p:nvSpPr>
        <p:spPr>
          <a:xfrm>
            <a:off x="-41956" y="3295881"/>
            <a:ext cx="1614097" cy="369332"/>
          </a:xfrm>
          <a:prstGeom prst="rect">
            <a:avLst/>
          </a:prstGeom>
          <a:noFill/>
        </p:spPr>
        <p:txBody>
          <a:bodyPr wrap="square">
            <a:spAutoFit/>
          </a:bodyPr>
          <a:lstStyle/>
          <a:p>
            <a:pPr algn="ctr"/>
            <a:r>
              <a:rPr lang="en-US" b="1" dirty="0">
                <a:solidFill>
                  <a:schemeClr val="bg2">
                    <a:lumMod val="10000"/>
                  </a:schemeClr>
                </a:solidFill>
                <a:latin typeface="American Typewriter Semibold" panose="02090604020004020304" pitchFamily="18" charset="77"/>
              </a:rPr>
              <a:t>IT Network</a:t>
            </a:r>
          </a:p>
        </p:txBody>
      </p:sp>
      <p:pic>
        <p:nvPicPr>
          <p:cNvPr id="32" name="Graphic 31" descr="Programmer female with solid fill">
            <a:extLst>
              <a:ext uri="{FF2B5EF4-FFF2-40B4-BE49-F238E27FC236}">
                <a16:creationId xmlns:a16="http://schemas.microsoft.com/office/drawing/2014/main" id="{F7817DD5-B405-CAEE-DE7D-611A8222BCC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9742" y="2802557"/>
            <a:ext cx="461643" cy="461643"/>
          </a:xfrm>
          <a:prstGeom prst="rect">
            <a:avLst/>
          </a:prstGeom>
        </p:spPr>
      </p:pic>
      <p:pic>
        <p:nvPicPr>
          <p:cNvPr id="39" name="Graphic 38" descr="Cloud Computing with solid fill">
            <a:extLst>
              <a:ext uri="{FF2B5EF4-FFF2-40B4-BE49-F238E27FC236}">
                <a16:creationId xmlns:a16="http://schemas.microsoft.com/office/drawing/2014/main" id="{15771A9B-B8A3-5BD5-2182-731C98F5F1B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5190" y="2198149"/>
            <a:ext cx="457200" cy="457200"/>
          </a:xfrm>
          <a:prstGeom prst="rect">
            <a:avLst/>
          </a:prstGeom>
        </p:spPr>
      </p:pic>
      <p:pic>
        <p:nvPicPr>
          <p:cNvPr id="40" name="Graphic 39" descr="Office worker male with solid fill">
            <a:extLst>
              <a:ext uri="{FF2B5EF4-FFF2-40B4-BE49-F238E27FC236}">
                <a16:creationId xmlns:a16="http://schemas.microsoft.com/office/drawing/2014/main" id="{68D91596-E0C5-6716-28DB-D3D6DCD951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8600" y="2526491"/>
            <a:ext cx="467087" cy="467087"/>
          </a:xfrm>
          <a:prstGeom prst="rect">
            <a:avLst/>
          </a:prstGeom>
        </p:spPr>
      </p:pic>
      <p:cxnSp>
        <p:nvCxnSpPr>
          <p:cNvPr id="44" name="Straight Connector 43">
            <a:extLst>
              <a:ext uri="{FF2B5EF4-FFF2-40B4-BE49-F238E27FC236}">
                <a16:creationId xmlns:a16="http://schemas.microsoft.com/office/drawing/2014/main" id="{40FFE4B8-6E2D-F7EE-28B7-2792C5FBDD74}"/>
              </a:ext>
            </a:extLst>
          </p:cNvPr>
          <p:cNvCxnSpPr>
            <a:cxnSpLocks/>
          </p:cNvCxnSpPr>
          <p:nvPr/>
        </p:nvCxnSpPr>
        <p:spPr>
          <a:xfrm flipH="1">
            <a:off x="1532069" y="2663707"/>
            <a:ext cx="320822" cy="0"/>
          </a:xfrm>
          <a:prstGeom prst="line">
            <a:avLst/>
          </a:prstGeom>
          <a:ln w="127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614CE1-D7CD-1D48-F4BD-CD6DFC5C4235}"/>
              </a:ext>
            </a:extLst>
          </p:cNvPr>
          <p:cNvCxnSpPr>
            <a:cxnSpLocks/>
          </p:cNvCxnSpPr>
          <p:nvPr/>
        </p:nvCxnSpPr>
        <p:spPr>
          <a:xfrm flipH="1">
            <a:off x="1554288" y="2445366"/>
            <a:ext cx="311562" cy="0"/>
          </a:xfrm>
          <a:prstGeom prst="line">
            <a:avLst/>
          </a:prstGeom>
          <a:ln w="127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D45146-64B6-70B5-E25C-F09D787935B3}"/>
              </a:ext>
            </a:extLst>
          </p:cNvPr>
          <p:cNvCxnSpPr>
            <a:cxnSpLocks/>
          </p:cNvCxnSpPr>
          <p:nvPr/>
        </p:nvCxnSpPr>
        <p:spPr>
          <a:xfrm>
            <a:off x="378159" y="2663707"/>
            <a:ext cx="0" cy="463166"/>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96D4B5-023F-8FA5-A076-9DB3BDCB5218}"/>
              </a:ext>
            </a:extLst>
          </p:cNvPr>
          <p:cNvCxnSpPr>
            <a:cxnSpLocks/>
          </p:cNvCxnSpPr>
          <p:nvPr/>
        </p:nvCxnSpPr>
        <p:spPr>
          <a:xfrm flipH="1">
            <a:off x="378159" y="3142318"/>
            <a:ext cx="500212" cy="0"/>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8" name="Graphic 47" descr="Building Brick Wall with solid fill">
            <a:extLst>
              <a:ext uri="{FF2B5EF4-FFF2-40B4-BE49-F238E27FC236}">
                <a16:creationId xmlns:a16="http://schemas.microsoft.com/office/drawing/2014/main" id="{601ED0E6-8513-F7BB-80D3-9256A5804E8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77841" y="2690419"/>
            <a:ext cx="664456" cy="664456"/>
          </a:xfrm>
          <a:prstGeom prst="rect">
            <a:avLst/>
          </a:prstGeom>
        </p:spPr>
      </p:pic>
      <p:pic>
        <p:nvPicPr>
          <p:cNvPr id="49" name="Picture 48" descr="A picture containing text, person&#10;&#10;Description automatically generated">
            <a:extLst>
              <a:ext uri="{FF2B5EF4-FFF2-40B4-BE49-F238E27FC236}">
                <a16:creationId xmlns:a16="http://schemas.microsoft.com/office/drawing/2014/main" id="{9132C645-CB77-3321-768F-69E94C55189A}"/>
              </a:ext>
            </a:extLst>
          </p:cNvPr>
          <p:cNvPicPr>
            <a:picLocks noChangeAspect="1"/>
          </p:cNvPicPr>
          <p:nvPr/>
        </p:nvPicPr>
        <p:blipFill rotWithShape="1">
          <a:blip r:embed="rId20"/>
          <a:srcRect l="9029" r="8437"/>
          <a:stretch/>
        </p:blipFill>
        <p:spPr>
          <a:xfrm>
            <a:off x="3067655" y="1849355"/>
            <a:ext cx="1330780" cy="783805"/>
          </a:xfrm>
          <a:prstGeom prst="rect">
            <a:avLst/>
          </a:prstGeom>
        </p:spPr>
      </p:pic>
      <p:pic>
        <p:nvPicPr>
          <p:cNvPr id="50" name="Picture 49" descr="A picture containing sky, outdoor&#10;&#10;Description automatically generated">
            <a:extLst>
              <a:ext uri="{FF2B5EF4-FFF2-40B4-BE49-F238E27FC236}">
                <a16:creationId xmlns:a16="http://schemas.microsoft.com/office/drawing/2014/main" id="{5E2D43D2-C428-71D3-6F63-211C2720611A}"/>
              </a:ext>
            </a:extLst>
          </p:cNvPr>
          <p:cNvPicPr>
            <a:picLocks noChangeAspect="1"/>
          </p:cNvPicPr>
          <p:nvPr/>
        </p:nvPicPr>
        <p:blipFill>
          <a:blip r:embed="rId21"/>
          <a:stretch>
            <a:fillRect/>
          </a:stretch>
        </p:blipFill>
        <p:spPr>
          <a:xfrm>
            <a:off x="9913321" y="1293259"/>
            <a:ext cx="1317745" cy="1317745"/>
          </a:xfrm>
          <a:prstGeom prst="rect">
            <a:avLst/>
          </a:prstGeom>
        </p:spPr>
      </p:pic>
      <p:sp>
        <p:nvSpPr>
          <p:cNvPr id="52" name="TextBox 51">
            <a:extLst>
              <a:ext uri="{FF2B5EF4-FFF2-40B4-BE49-F238E27FC236}">
                <a16:creationId xmlns:a16="http://schemas.microsoft.com/office/drawing/2014/main" id="{2783A545-7206-DB7B-8BA0-9693484D5241}"/>
              </a:ext>
            </a:extLst>
          </p:cNvPr>
          <p:cNvSpPr txBox="1"/>
          <p:nvPr/>
        </p:nvSpPr>
        <p:spPr>
          <a:xfrm>
            <a:off x="3425684" y="1557239"/>
            <a:ext cx="664456" cy="369332"/>
          </a:xfrm>
          <a:prstGeom prst="rect">
            <a:avLst/>
          </a:prstGeom>
          <a:noFill/>
        </p:spPr>
        <p:txBody>
          <a:bodyPr wrap="square" rtlCol="0">
            <a:spAutoFit/>
          </a:bodyPr>
          <a:lstStyle/>
          <a:p>
            <a:r>
              <a:rPr lang="en-US" b="1" dirty="0"/>
              <a:t>HMI</a:t>
            </a:r>
          </a:p>
        </p:txBody>
      </p:sp>
      <p:pic>
        <p:nvPicPr>
          <p:cNvPr id="53" name="Picture 52" descr="Graphical user interface&#10;&#10;Description automatically generated">
            <a:extLst>
              <a:ext uri="{FF2B5EF4-FFF2-40B4-BE49-F238E27FC236}">
                <a16:creationId xmlns:a16="http://schemas.microsoft.com/office/drawing/2014/main" id="{0AC861F4-70C5-B6D5-C832-7C17332D1951}"/>
              </a:ext>
            </a:extLst>
          </p:cNvPr>
          <p:cNvPicPr>
            <a:picLocks noChangeAspect="1"/>
          </p:cNvPicPr>
          <p:nvPr/>
        </p:nvPicPr>
        <p:blipFill rotWithShape="1">
          <a:blip r:embed="rId22"/>
          <a:srcRect l="5072" t="4220" r="5451" b="4430"/>
          <a:stretch/>
        </p:blipFill>
        <p:spPr>
          <a:xfrm>
            <a:off x="8513887" y="1933599"/>
            <a:ext cx="1113160" cy="852338"/>
          </a:xfrm>
          <a:prstGeom prst="rect">
            <a:avLst/>
          </a:prstGeom>
        </p:spPr>
      </p:pic>
      <p:pic>
        <p:nvPicPr>
          <p:cNvPr id="56" name="Graphic 55" descr="Computer outline">
            <a:extLst>
              <a:ext uri="{FF2B5EF4-FFF2-40B4-BE49-F238E27FC236}">
                <a16:creationId xmlns:a16="http://schemas.microsoft.com/office/drawing/2014/main" id="{094FBFC7-1050-39D7-A455-B25A9C5A55F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069304" y="1868769"/>
            <a:ext cx="1959874" cy="1959874"/>
          </a:xfrm>
          <a:prstGeom prst="rect">
            <a:avLst/>
          </a:prstGeom>
        </p:spPr>
      </p:pic>
      <p:pic>
        <p:nvPicPr>
          <p:cNvPr id="59" name="Graphic 58" descr="Computer with solid fill">
            <a:extLst>
              <a:ext uri="{FF2B5EF4-FFF2-40B4-BE49-F238E27FC236}">
                <a16:creationId xmlns:a16="http://schemas.microsoft.com/office/drawing/2014/main" id="{1106EF32-420A-18EE-F540-F91CD01E2F4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890920" y="2917321"/>
            <a:ext cx="1250706" cy="1250706"/>
          </a:xfrm>
          <a:prstGeom prst="rect">
            <a:avLst/>
          </a:prstGeom>
        </p:spPr>
      </p:pic>
      <p:sp>
        <p:nvSpPr>
          <p:cNvPr id="79" name="TextBox 78">
            <a:extLst>
              <a:ext uri="{FF2B5EF4-FFF2-40B4-BE49-F238E27FC236}">
                <a16:creationId xmlns:a16="http://schemas.microsoft.com/office/drawing/2014/main" id="{978A88E8-0DC9-5B94-F040-ED4B40D6B9FB}"/>
              </a:ext>
            </a:extLst>
          </p:cNvPr>
          <p:cNvSpPr txBox="1"/>
          <p:nvPr/>
        </p:nvSpPr>
        <p:spPr>
          <a:xfrm>
            <a:off x="2869670" y="2858712"/>
            <a:ext cx="1276758" cy="369332"/>
          </a:xfrm>
          <a:prstGeom prst="rect">
            <a:avLst/>
          </a:prstGeom>
          <a:noFill/>
        </p:spPr>
        <p:txBody>
          <a:bodyPr wrap="square" rtlCol="0">
            <a:spAutoFit/>
          </a:bodyPr>
          <a:lstStyle/>
          <a:p>
            <a:pPr algn="ctr"/>
            <a:r>
              <a:rPr lang="en-US" b="1" dirty="0"/>
              <a:t>OPC Server</a:t>
            </a:r>
          </a:p>
        </p:txBody>
      </p:sp>
      <p:sp>
        <p:nvSpPr>
          <p:cNvPr id="80" name="TextBox 79">
            <a:extLst>
              <a:ext uri="{FF2B5EF4-FFF2-40B4-BE49-F238E27FC236}">
                <a16:creationId xmlns:a16="http://schemas.microsoft.com/office/drawing/2014/main" id="{FC47396E-F6CD-38D1-67B8-6E6F4C879F94}"/>
              </a:ext>
            </a:extLst>
          </p:cNvPr>
          <p:cNvSpPr txBox="1"/>
          <p:nvPr/>
        </p:nvSpPr>
        <p:spPr>
          <a:xfrm>
            <a:off x="5212871" y="1993909"/>
            <a:ext cx="1567556" cy="369332"/>
          </a:xfrm>
          <a:prstGeom prst="rect">
            <a:avLst/>
          </a:prstGeom>
          <a:noFill/>
        </p:spPr>
        <p:txBody>
          <a:bodyPr wrap="square" rtlCol="0">
            <a:spAutoFit/>
          </a:bodyPr>
          <a:lstStyle/>
          <a:p>
            <a:pPr algn="ctr"/>
            <a:r>
              <a:rPr lang="en-US" b="1" dirty="0"/>
              <a:t>SCADA Server</a:t>
            </a:r>
          </a:p>
        </p:txBody>
      </p:sp>
      <p:pic>
        <p:nvPicPr>
          <p:cNvPr id="85" name="Picture 84" descr="Graphical user interface, text, application, chat or text message&#10;&#10;Description automatically generated">
            <a:extLst>
              <a:ext uri="{FF2B5EF4-FFF2-40B4-BE49-F238E27FC236}">
                <a16:creationId xmlns:a16="http://schemas.microsoft.com/office/drawing/2014/main" id="{256D0726-3701-B5F6-1A89-E8EEC17CEC44}"/>
              </a:ext>
            </a:extLst>
          </p:cNvPr>
          <p:cNvPicPr>
            <a:picLocks noChangeAspect="1"/>
          </p:cNvPicPr>
          <p:nvPr/>
        </p:nvPicPr>
        <p:blipFill rotWithShape="1">
          <a:blip r:embed="rId27"/>
          <a:srcRect r="70350" b="75879"/>
          <a:stretch/>
        </p:blipFill>
        <p:spPr>
          <a:xfrm>
            <a:off x="5223829" y="2359673"/>
            <a:ext cx="1014709" cy="219146"/>
          </a:xfrm>
          <a:prstGeom prst="rect">
            <a:avLst/>
          </a:prstGeom>
        </p:spPr>
      </p:pic>
      <p:pic>
        <p:nvPicPr>
          <p:cNvPr id="1026" name="Picture 2" descr="OPC Unified Architecture (OPC UA) | InfluxData">
            <a:extLst>
              <a:ext uri="{FF2B5EF4-FFF2-40B4-BE49-F238E27FC236}">
                <a16:creationId xmlns:a16="http://schemas.microsoft.com/office/drawing/2014/main" id="{5C08B14B-7901-3BA8-73D3-146768E2E9DD}"/>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6113" t="38052" r="36036" b="28786"/>
          <a:stretch/>
        </p:blipFill>
        <p:spPr bwMode="auto">
          <a:xfrm>
            <a:off x="2920285" y="3233439"/>
            <a:ext cx="696462" cy="2242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AD6677-993A-8312-F992-9E71D4046EAD}"/>
              </a:ext>
            </a:extLst>
          </p:cNvPr>
          <p:cNvSpPr/>
          <p:nvPr/>
        </p:nvSpPr>
        <p:spPr>
          <a:xfrm>
            <a:off x="2253166" y="1357937"/>
            <a:ext cx="5309183" cy="268306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89" name="Graphic 88" descr="Processor outline">
            <a:extLst>
              <a:ext uri="{FF2B5EF4-FFF2-40B4-BE49-F238E27FC236}">
                <a16:creationId xmlns:a16="http://schemas.microsoft.com/office/drawing/2014/main" id="{60E7AAE7-085D-D304-B0A3-EABE3EDD611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870317" y="2603802"/>
            <a:ext cx="205231" cy="205231"/>
          </a:xfrm>
          <a:prstGeom prst="rect">
            <a:avLst/>
          </a:prstGeom>
        </p:spPr>
      </p:pic>
      <p:pic>
        <p:nvPicPr>
          <p:cNvPr id="90" name="Graphic 89" descr="Processor outline">
            <a:extLst>
              <a:ext uri="{FF2B5EF4-FFF2-40B4-BE49-F238E27FC236}">
                <a16:creationId xmlns:a16="http://schemas.microsoft.com/office/drawing/2014/main" id="{2CE5A758-EBC3-CF70-FA9C-F51898F097F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703524" y="2593670"/>
            <a:ext cx="205231" cy="205231"/>
          </a:xfrm>
          <a:prstGeom prst="rect">
            <a:avLst/>
          </a:prstGeom>
        </p:spPr>
      </p:pic>
      <p:cxnSp>
        <p:nvCxnSpPr>
          <p:cNvPr id="91" name="Straight Connector 90">
            <a:extLst>
              <a:ext uri="{FF2B5EF4-FFF2-40B4-BE49-F238E27FC236}">
                <a16:creationId xmlns:a16="http://schemas.microsoft.com/office/drawing/2014/main" id="{05A80ED3-E240-582A-5556-98611FBEFE51}"/>
              </a:ext>
            </a:extLst>
          </p:cNvPr>
          <p:cNvCxnSpPr>
            <a:cxnSpLocks/>
          </p:cNvCxnSpPr>
          <p:nvPr/>
        </p:nvCxnSpPr>
        <p:spPr>
          <a:xfrm>
            <a:off x="6897382" y="2706740"/>
            <a:ext cx="1955684" cy="0"/>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4B9232D-EDBE-2618-CEBE-A6B8718CE650}"/>
              </a:ext>
            </a:extLst>
          </p:cNvPr>
          <p:cNvCxnSpPr>
            <a:cxnSpLocks/>
            <a:stCxn id="59" idx="3"/>
          </p:cNvCxnSpPr>
          <p:nvPr/>
        </p:nvCxnSpPr>
        <p:spPr>
          <a:xfrm flipV="1">
            <a:off x="4141626" y="2835516"/>
            <a:ext cx="980417" cy="707158"/>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2B9A493-F97D-3C79-71F4-11A08BBCBE58}"/>
              </a:ext>
            </a:extLst>
          </p:cNvPr>
          <p:cNvCxnSpPr>
            <a:cxnSpLocks/>
          </p:cNvCxnSpPr>
          <p:nvPr/>
        </p:nvCxnSpPr>
        <p:spPr>
          <a:xfrm>
            <a:off x="4393269" y="1993909"/>
            <a:ext cx="716396" cy="712831"/>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AD6A32E3-9C5D-B3A4-CEAB-2AF01C7AACF3}"/>
              </a:ext>
            </a:extLst>
          </p:cNvPr>
          <p:cNvSpPr txBox="1"/>
          <p:nvPr/>
        </p:nvSpPr>
        <p:spPr>
          <a:xfrm rot="2601008">
            <a:off x="4563787" y="2165897"/>
            <a:ext cx="575426"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HTTP</a:t>
            </a:r>
          </a:p>
        </p:txBody>
      </p:sp>
      <p:sp>
        <p:nvSpPr>
          <p:cNvPr id="105" name="TextBox 104">
            <a:extLst>
              <a:ext uri="{FF2B5EF4-FFF2-40B4-BE49-F238E27FC236}">
                <a16:creationId xmlns:a16="http://schemas.microsoft.com/office/drawing/2014/main" id="{C05FF899-B138-F139-FCBF-A397CD855BAC}"/>
              </a:ext>
            </a:extLst>
          </p:cNvPr>
          <p:cNvSpPr txBox="1"/>
          <p:nvPr/>
        </p:nvSpPr>
        <p:spPr>
          <a:xfrm rot="19336413">
            <a:off x="4208632" y="2921751"/>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OPC-UA</a:t>
            </a:r>
          </a:p>
        </p:txBody>
      </p:sp>
      <p:pic>
        <p:nvPicPr>
          <p:cNvPr id="106" name="Graphic 105" descr="Bug with solid fill">
            <a:extLst>
              <a:ext uri="{FF2B5EF4-FFF2-40B4-BE49-F238E27FC236}">
                <a16:creationId xmlns:a16="http://schemas.microsoft.com/office/drawing/2014/main" id="{46A98D06-1367-E013-C1EC-A59B1EDECD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5676" y="2750648"/>
            <a:ext cx="272794" cy="272794"/>
          </a:xfrm>
          <a:prstGeom prst="rect">
            <a:avLst/>
          </a:prstGeom>
        </p:spPr>
      </p:pic>
      <p:sp>
        <p:nvSpPr>
          <p:cNvPr id="107" name="TextBox 106">
            <a:extLst>
              <a:ext uri="{FF2B5EF4-FFF2-40B4-BE49-F238E27FC236}">
                <a16:creationId xmlns:a16="http://schemas.microsoft.com/office/drawing/2014/main" id="{E92317BF-BA7D-6C85-3BBF-D29593F49308}"/>
              </a:ext>
            </a:extLst>
          </p:cNvPr>
          <p:cNvSpPr txBox="1"/>
          <p:nvPr/>
        </p:nvSpPr>
        <p:spPr>
          <a:xfrm>
            <a:off x="5873436" y="4417118"/>
            <a:ext cx="1330349" cy="369332"/>
          </a:xfrm>
          <a:prstGeom prst="rect">
            <a:avLst/>
          </a:prstGeom>
          <a:noFill/>
        </p:spPr>
        <p:txBody>
          <a:bodyPr wrap="square" rtlCol="0">
            <a:spAutoFit/>
          </a:bodyPr>
          <a:lstStyle/>
          <a:p>
            <a:r>
              <a:rPr lang="en-US" dirty="0"/>
              <a:t>Oldsmar</a:t>
            </a:r>
          </a:p>
        </p:txBody>
      </p:sp>
      <p:pic>
        <p:nvPicPr>
          <p:cNvPr id="108" name="Graphic 107" descr="Bug with solid fill">
            <a:extLst>
              <a:ext uri="{FF2B5EF4-FFF2-40B4-BE49-F238E27FC236}">
                <a16:creationId xmlns:a16="http://schemas.microsoft.com/office/drawing/2014/main" id="{7184C8E4-481D-42C5-BE69-F66EF9B345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3191" y="4443339"/>
            <a:ext cx="237418" cy="237418"/>
          </a:xfrm>
          <a:prstGeom prst="rect">
            <a:avLst/>
          </a:prstGeom>
        </p:spPr>
      </p:pic>
      <p:pic>
        <p:nvPicPr>
          <p:cNvPr id="110" name="Graphic 109" descr="Cmd Terminal with solid fill">
            <a:extLst>
              <a:ext uri="{FF2B5EF4-FFF2-40B4-BE49-F238E27FC236}">
                <a16:creationId xmlns:a16="http://schemas.microsoft.com/office/drawing/2014/main" id="{DA98460D-8D9D-56D3-59B2-ACE213F8236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599646" y="2741952"/>
            <a:ext cx="264244" cy="264244"/>
          </a:xfrm>
          <a:prstGeom prst="rect">
            <a:avLst/>
          </a:prstGeom>
        </p:spPr>
      </p:pic>
      <p:cxnSp>
        <p:nvCxnSpPr>
          <p:cNvPr id="111" name="Straight Connector 110">
            <a:extLst>
              <a:ext uri="{FF2B5EF4-FFF2-40B4-BE49-F238E27FC236}">
                <a16:creationId xmlns:a16="http://schemas.microsoft.com/office/drawing/2014/main" id="{50EC7AD2-9E5F-1223-E782-839979B06EF4}"/>
              </a:ext>
            </a:extLst>
          </p:cNvPr>
          <p:cNvCxnSpPr>
            <a:cxnSpLocks/>
          </p:cNvCxnSpPr>
          <p:nvPr/>
        </p:nvCxnSpPr>
        <p:spPr>
          <a:xfrm flipH="1">
            <a:off x="7710203" y="2142300"/>
            <a:ext cx="578652"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16F86CE-E4DB-E7F5-98F5-59CF4D852BF3}"/>
              </a:ext>
            </a:extLst>
          </p:cNvPr>
          <p:cNvSpPr txBox="1"/>
          <p:nvPr/>
        </p:nvSpPr>
        <p:spPr>
          <a:xfrm>
            <a:off x="7715002" y="1877341"/>
            <a:ext cx="578653"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Read</a:t>
            </a:r>
          </a:p>
        </p:txBody>
      </p:sp>
      <p:sp>
        <p:nvSpPr>
          <p:cNvPr id="115" name="TextBox 114">
            <a:extLst>
              <a:ext uri="{FF2B5EF4-FFF2-40B4-BE49-F238E27FC236}">
                <a16:creationId xmlns:a16="http://schemas.microsoft.com/office/drawing/2014/main" id="{A9ECACA5-84FC-B7DA-D409-85C68B7874E2}"/>
              </a:ext>
            </a:extLst>
          </p:cNvPr>
          <p:cNvSpPr txBox="1"/>
          <p:nvPr/>
        </p:nvSpPr>
        <p:spPr>
          <a:xfrm>
            <a:off x="7689445" y="2152743"/>
            <a:ext cx="742689"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Write</a:t>
            </a:r>
          </a:p>
        </p:txBody>
      </p:sp>
      <p:sp>
        <p:nvSpPr>
          <p:cNvPr id="118" name="TextBox 117">
            <a:extLst>
              <a:ext uri="{FF2B5EF4-FFF2-40B4-BE49-F238E27FC236}">
                <a16:creationId xmlns:a16="http://schemas.microsoft.com/office/drawing/2014/main" id="{76D583B6-340A-2894-8972-05061EF05F24}"/>
              </a:ext>
            </a:extLst>
          </p:cNvPr>
          <p:cNvSpPr txBox="1"/>
          <p:nvPr/>
        </p:nvSpPr>
        <p:spPr>
          <a:xfrm>
            <a:off x="5592135" y="3382951"/>
            <a:ext cx="1840770" cy="584775"/>
          </a:xfrm>
          <a:prstGeom prst="rect">
            <a:avLst/>
          </a:prstGeom>
          <a:noFill/>
        </p:spPr>
        <p:txBody>
          <a:bodyPr wrap="square" rtlCol="0">
            <a:spAutoFit/>
          </a:bodyPr>
          <a:lstStyle/>
          <a:p>
            <a:r>
              <a:rPr lang="en-US" sz="1600" dirty="0"/>
              <a:t>Supervisory Control</a:t>
            </a:r>
          </a:p>
          <a:p>
            <a:r>
              <a:rPr lang="en-US" sz="1600" dirty="0"/>
              <a:t>~1 - 2000ms</a:t>
            </a:r>
          </a:p>
        </p:txBody>
      </p:sp>
      <p:sp>
        <p:nvSpPr>
          <p:cNvPr id="119" name="TextBox 118">
            <a:extLst>
              <a:ext uri="{FF2B5EF4-FFF2-40B4-BE49-F238E27FC236}">
                <a16:creationId xmlns:a16="http://schemas.microsoft.com/office/drawing/2014/main" id="{A5A9AF73-8049-45A0-8D03-D589BED2198D}"/>
              </a:ext>
            </a:extLst>
          </p:cNvPr>
          <p:cNvSpPr txBox="1"/>
          <p:nvPr/>
        </p:nvSpPr>
        <p:spPr>
          <a:xfrm>
            <a:off x="8184046" y="3562822"/>
            <a:ext cx="1361435" cy="584775"/>
          </a:xfrm>
          <a:prstGeom prst="rect">
            <a:avLst/>
          </a:prstGeom>
          <a:noFill/>
        </p:spPr>
        <p:txBody>
          <a:bodyPr wrap="square" rtlCol="0">
            <a:spAutoFit/>
          </a:bodyPr>
          <a:lstStyle/>
          <a:p>
            <a:r>
              <a:rPr lang="en-US" sz="1600" dirty="0"/>
              <a:t>Basic  Control</a:t>
            </a:r>
          </a:p>
          <a:p>
            <a:r>
              <a:rPr lang="en-US" sz="1600" dirty="0"/>
              <a:t>~1 - 10ms</a:t>
            </a:r>
          </a:p>
        </p:txBody>
      </p:sp>
      <p:sp>
        <p:nvSpPr>
          <p:cNvPr id="123" name="Title 1">
            <a:extLst>
              <a:ext uri="{FF2B5EF4-FFF2-40B4-BE49-F238E27FC236}">
                <a16:creationId xmlns:a16="http://schemas.microsoft.com/office/drawing/2014/main" id="{F0E5435E-FDB8-2AAA-43E7-1206C9648B3B}"/>
              </a:ext>
            </a:extLst>
          </p:cNvPr>
          <p:cNvSpPr txBox="1">
            <a:spLocks/>
          </p:cNvSpPr>
          <p:nvPr/>
        </p:nvSpPr>
        <p:spPr>
          <a:xfrm>
            <a:off x="114482" y="4958491"/>
            <a:ext cx="6721571" cy="16349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800" dirty="0">
                <a:solidFill>
                  <a:srgbClr val="0070C0"/>
                </a:solidFill>
                <a:latin typeface="+mn-lt"/>
              </a:rPr>
              <a:t>SCADA is the </a:t>
            </a:r>
            <a:r>
              <a:rPr lang="en-US" sz="1800" dirty="0">
                <a:solidFill>
                  <a:srgbClr val="FF0000"/>
                </a:solidFill>
                <a:latin typeface="+mn-lt"/>
              </a:rPr>
              <a:t>critical-path</a:t>
            </a:r>
            <a:r>
              <a:rPr lang="en-US" sz="1800" dirty="0">
                <a:solidFill>
                  <a:srgbClr val="0070C0"/>
                </a:solidFill>
                <a:latin typeface="+mn-lt"/>
              </a:rPr>
              <a:t> for a cyber attacker to disrupt/damage the physical side </a:t>
            </a:r>
          </a:p>
          <a:p>
            <a:pPr marL="800100" lvl="1" indent="-342900">
              <a:buFont typeface="Arial" panose="020B0604020202020204" pitchFamily="34" charset="0"/>
              <a:buChar char="•"/>
            </a:pPr>
            <a:r>
              <a:rPr lang="en-US" dirty="0">
                <a:solidFill>
                  <a:srgbClr val="0070C0"/>
                </a:solidFill>
              </a:rPr>
              <a:t>Majority of </a:t>
            </a:r>
            <a:r>
              <a:rPr lang="en-US" dirty="0">
                <a:solidFill>
                  <a:srgbClr val="FF0000"/>
                </a:solidFill>
              </a:rPr>
              <a:t>in-the-wild</a:t>
            </a:r>
            <a:r>
              <a:rPr lang="en-US" dirty="0">
                <a:solidFill>
                  <a:srgbClr val="0070C0"/>
                </a:solidFill>
              </a:rPr>
              <a:t>  ICS malware were launched from the SCADA hosts systems (Industroyer vs. Stuxnet tactics)</a:t>
            </a:r>
          </a:p>
          <a:p>
            <a:pPr marL="800100" lvl="1" indent="-342900">
              <a:buFont typeface="Arial" panose="020B0604020202020204" pitchFamily="34" charset="0"/>
              <a:buChar char="•"/>
            </a:pPr>
            <a:r>
              <a:rPr lang="en-US" dirty="0">
                <a:solidFill>
                  <a:srgbClr val="0070C0"/>
                </a:solidFill>
              </a:rPr>
              <a:t>Stealth attacks infect legitimate SCADA software and inject malicious code into its “</a:t>
            </a:r>
            <a:r>
              <a:rPr lang="en-US" dirty="0">
                <a:solidFill>
                  <a:srgbClr val="FF0000"/>
                </a:solidFill>
              </a:rPr>
              <a:t>physical-bound</a:t>
            </a:r>
            <a:r>
              <a:rPr lang="en-US" dirty="0">
                <a:solidFill>
                  <a:srgbClr val="0070C0"/>
                </a:solidFill>
              </a:rPr>
              <a:t>’ execution </a:t>
            </a:r>
          </a:p>
          <a:p>
            <a:pPr marL="800100" lvl="1" indent="-342900">
              <a:buFont typeface="Arial" panose="020B0604020202020204" pitchFamily="34" charset="0"/>
              <a:buChar char="•"/>
            </a:pPr>
            <a:endParaRPr lang="en-US" dirty="0">
              <a:solidFill>
                <a:srgbClr val="0070C0"/>
              </a:solidFill>
            </a:endParaRPr>
          </a:p>
        </p:txBody>
      </p:sp>
      <p:sp>
        <p:nvSpPr>
          <p:cNvPr id="125" name="TextBox 124">
            <a:extLst>
              <a:ext uri="{FF2B5EF4-FFF2-40B4-BE49-F238E27FC236}">
                <a16:creationId xmlns:a16="http://schemas.microsoft.com/office/drawing/2014/main" id="{81ABEA76-EEE5-EFF0-4058-68FB14364EB6}"/>
              </a:ext>
            </a:extLst>
          </p:cNvPr>
          <p:cNvSpPr txBox="1"/>
          <p:nvPr/>
        </p:nvSpPr>
        <p:spPr>
          <a:xfrm>
            <a:off x="6939338" y="5134789"/>
            <a:ext cx="2436976" cy="1200329"/>
          </a:xfrm>
          <a:prstGeom prst="rect">
            <a:avLst/>
          </a:prstGeom>
          <a:noFill/>
          <a:ln>
            <a:solidFill>
              <a:schemeClr val="tx1"/>
            </a:solidFill>
            <a:prstDash val="dash"/>
          </a:ln>
        </p:spPr>
        <p:txBody>
          <a:bodyPr wrap="square" rtlCol="0">
            <a:spAutoFit/>
          </a:bodyPr>
          <a:lstStyle/>
          <a:p>
            <a:pPr algn="ctr"/>
            <a:r>
              <a:rPr lang="en-US" dirty="0"/>
              <a:t>Focus for BIRD Task 14</a:t>
            </a:r>
          </a:p>
          <a:p>
            <a:pPr algn="ctr"/>
            <a:r>
              <a:rPr lang="en-US" dirty="0"/>
              <a:t>Dr. Sukarno</a:t>
            </a:r>
          </a:p>
          <a:p>
            <a:pPr algn="ctr"/>
            <a:r>
              <a:rPr lang="en-US" dirty="0"/>
              <a:t>Controller Tolerance and Resilience</a:t>
            </a:r>
          </a:p>
        </p:txBody>
      </p:sp>
      <p:sp>
        <p:nvSpPr>
          <p:cNvPr id="126" name="TextBox 125">
            <a:extLst>
              <a:ext uri="{FF2B5EF4-FFF2-40B4-BE49-F238E27FC236}">
                <a16:creationId xmlns:a16="http://schemas.microsoft.com/office/drawing/2014/main" id="{602C5A0E-4FA7-DD0C-B07D-3936C5991522}"/>
              </a:ext>
            </a:extLst>
          </p:cNvPr>
          <p:cNvSpPr txBox="1"/>
          <p:nvPr/>
        </p:nvSpPr>
        <p:spPr>
          <a:xfrm>
            <a:off x="7504019" y="6291285"/>
            <a:ext cx="4078292" cy="369332"/>
          </a:xfrm>
          <a:prstGeom prst="rect">
            <a:avLst/>
          </a:prstGeom>
          <a:noFill/>
        </p:spPr>
        <p:txBody>
          <a:bodyPr wrap="square" rtlCol="0">
            <a:spAutoFit/>
          </a:bodyPr>
          <a:lstStyle/>
          <a:p>
            <a:r>
              <a:rPr lang="en-US" b="1" dirty="0"/>
              <a:t>Our (Task 7) Integration Collaborators</a:t>
            </a:r>
          </a:p>
        </p:txBody>
      </p:sp>
      <p:sp>
        <p:nvSpPr>
          <p:cNvPr id="127" name="TextBox 126">
            <a:extLst>
              <a:ext uri="{FF2B5EF4-FFF2-40B4-BE49-F238E27FC236}">
                <a16:creationId xmlns:a16="http://schemas.microsoft.com/office/drawing/2014/main" id="{0348FB96-8E6B-CB97-8453-74A3A1EDEAFA}"/>
              </a:ext>
            </a:extLst>
          </p:cNvPr>
          <p:cNvSpPr txBox="1"/>
          <p:nvPr/>
        </p:nvSpPr>
        <p:spPr>
          <a:xfrm>
            <a:off x="9582883" y="5096127"/>
            <a:ext cx="2494634" cy="1200329"/>
          </a:xfrm>
          <a:prstGeom prst="rect">
            <a:avLst/>
          </a:prstGeom>
          <a:noFill/>
          <a:ln>
            <a:solidFill>
              <a:schemeClr val="tx1"/>
            </a:solidFill>
            <a:prstDash val="dash"/>
          </a:ln>
        </p:spPr>
        <p:txBody>
          <a:bodyPr wrap="square" rtlCol="0">
            <a:spAutoFit/>
          </a:bodyPr>
          <a:lstStyle/>
          <a:p>
            <a:pPr algn="ctr"/>
            <a:r>
              <a:rPr lang="en-US" dirty="0"/>
              <a:t>Advised by BIRD Task 11</a:t>
            </a:r>
          </a:p>
          <a:p>
            <a:pPr algn="ctr"/>
            <a:r>
              <a:rPr lang="en-US" dirty="0"/>
              <a:t>Dr. Mirsky</a:t>
            </a:r>
          </a:p>
          <a:p>
            <a:pPr algn="ctr"/>
            <a:r>
              <a:rPr lang="en-US" dirty="0"/>
              <a:t>AI-based Intrusion Detection</a:t>
            </a:r>
          </a:p>
        </p:txBody>
      </p:sp>
      <p:cxnSp>
        <p:nvCxnSpPr>
          <p:cNvPr id="1025" name="Straight Arrow Connector 1024">
            <a:extLst>
              <a:ext uri="{FF2B5EF4-FFF2-40B4-BE49-F238E27FC236}">
                <a16:creationId xmlns:a16="http://schemas.microsoft.com/office/drawing/2014/main" id="{7A1BBA53-1A3A-CFBA-1566-BA54A6310EB3}"/>
              </a:ext>
            </a:extLst>
          </p:cNvPr>
          <p:cNvCxnSpPr>
            <a:cxnSpLocks/>
            <a:endCxn id="119" idx="2"/>
          </p:cNvCxnSpPr>
          <p:nvPr/>
        </p:nvCxnSpPr>
        <p:spPr>
          <a:xfrm flipV="1">
            <a:off x="8848095" y="4147597"/>
            <a:ext cx="16669" cy="910611"/>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D64D2F41-5655-CDCC-5333-C74EE6427F2F}"/>
              </a:ext>
            </a:extLst>
          </p:cNvPr>
          <p:cNvCxnSpPr>
            <a:cxnSpLocks/>
          </p:cNvCxnSpPr>
          <p:nvPr/>
        </p:nvCxnSpPr>
        <p:spPr>
          <a:xfrm flipV="1">
            <a:off x="10850944" y="3976998"/>
            <a:ext cx="0" cy="981493"/>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pic>
        <p:nvPicPr>
          <p:cNvPr id="3" name="Graphic 2" descr="Cmd Terminal with solid fill">
            <a:extLst>
              <a:ext uri="{FF2B5EF4-FFF2-40B4-BE49-F238E27FC236}">
                <a16:creationId xmlns:a16="http://schemas.microsoft.com/office/drawing/2014/main" id="{5B68920C-9932-27BB-95CE-5495A8B0B06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898632" y="4123032"/>
            <a:ext cx="264244" cy="264244"/>
          </a:xfrm>
          <a:prstGeom prst="rect">
            <a:avLst/>
          </a:prstGeom>
        </p:spPr>
      </p:pic>
      <p:pic>
        <p:nvPicPr>
          <p:cNvPr id="4" name="Graphic 3" descr="Cmd Terminal with solid fill">
            <a:extLst>
              <a:ext uri="{FF2B5EF4-FFF2-40B4-BE49-F238E27FC236}">
                <a16:creationId xmlns:a16="http://schemas.microsoft.com/office/drawing/2014/main" id="{DD09E1DB-0B3A-6144-56D8-F3490B07FBA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395357" y="4119860"/>
            <a:ext cx="264244" cy="264244"/>
          </a:xfrm>
          <a:prstGeom prst="rect">
            <a:avLst/>
          </a:prstGeom>
        </p:spPr>
      </p:pic>
      <p:pic>
        <p:nvPicPr>
          <p:cNvPr id="9" name="Graphic 8" descr="Cmd Terminal with solid fill">
            <a:extLst>
              <a:ext uri="{FF2B5EF4-FFF2-40B4-BE49-F238E27FC236}">
                <a16:creationId xmlns:a16="http://schemas.microsoft.com/office/drawing/2014/main" id="{9FB2716F-1619-C717-F02F-6B0CCDBAB60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898632" y="4441085"/>
            <a:ext cx="264244" cy="264244"/>
          </a:xfrm>
          <a:prstGeom prst="rect">
            <a:avLst/>
          </a:prstGeom>
        </p:spPr>
      </p:pic>
      <p:pic>
        <p:nvPicPr>
          <p:cNvPr id="10" name="Graphic 9" descr="Cmd Terminal with solid fill">
            <a:extLst>
              <a:ext uri="{FF2B5EF4-FFF2-40B4-BE49-F238E27FC236}">
                <a16:creationId xmlns:a16="http://schemas.microsoft.com/office/drawing/2014/main" id="{5A1DF772-4E47-CF53-35A1-3123F4F47C30}"/>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413419" y="4429222"/>
            <a:ext cx="264244" cy="264244"/>
          </a:xfrm>
          <a:prstGeom prst="rect">
            <a:avLst/>
          </a:prstGeom>
        </p:spPr>
      </p:pic>
    </p:spTree>
    <p:extLst>
      <p:ext uri="{BB962C8B-B14F-4D97-AF65-F5344CB8AC3E}">
        <p14:creationId xmlns:p14="http://schemas.microsoft.com/office/powerpoint/2010/main" val="4267394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indoor, wall, blue&#10;&#10;Description automatically generated">
            <a:extLst>
              <a:ext uri="{FF2B5EF4-FFF2-40B4-BE49-F238E27FC236}">
                <a16:creationId xmlns:a16="http://schemas.microsoft.com/office/drawing/2014/main" id="{93323F34-0023-2D3A-9887-9D997411057B}"/>
              </a:ext>
            </a:extLst>
          </p:cNvPr>
          <p:cNvPicPr>
            <a:picLocks noChangeAspect="1"/>
          </p:cNvPicPr>
          <p:nvPr/>
        </p:nvPicPr>
        <p:blipFill rotWithShape="1">
          <a:blip r:embed="rId2"/>
          <a:srcRect r="7651"/>
          <a:stretch/>
        </p:blipFill>
        <p:spPr>
          <a:xfrm>
            <a:off x="10233214" y="2405697"/>
            <a:ext cx="1512559" cy="1227533"/>
          </a:xfrm>
          <a:prstGeom prst="rect">
            <a:avLst/>
          </a:prstGeom>
        </p:spPr>
      </p:pic>
      <p:pic>
        <p:nvPicPr>
          <p:cNvPr id="54" name="Picture 53" descr="A picture containing calendar&#10;&#10;Description automatically generated">
            <a:extLst>
              <a:ext uri="{FF2B5EF4-FFF2-40B4-BE49-F238E27FC236}">
                <a16:creationId xmlns:a16="http://schemas.microsoft.com/office/drawing/2014/main" id="{AB786B9B-73D9-CA60-CE40-F28A661A5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1753" y="2997988"/>
            <a:ext cx="969432" cy="837798"/>
          </a:xfrm>
          <a:prstGeom prst="rect">
            <a:avLst/>
          </a:prstGeom>
        </p:spPr>
      </p:pic>
      <p:sp>
        <p:nvSpPr>
          <p:cNvPr id="2" name="Title 1">
            <a:extLst>
              <a:ext uri="{FF2B5EF4-FFF2-40B4-BE49-F238E27FC236}">
                <a16:creationId xmlns:a16="http://schemas.microsoft.com/office/drawing/2014/main" id="{7994898D-1CC8-A446-8AC5-082057F5BE56}"/>
              </a:ext>
            </a:extLst>
          </p:cNvPr>
          <p:cNvSpPr>
            <a:spLocks noGrp="1"/>
          </p:cNvSpPr>
          <p:nvPr>
            <p:ph type="title"/>
          </p:nvPr>
        </p:nvSpPr>
        <p:spPr>
          <a:xfrm>
            <a:off x="994446" y="73892"/>
            <a:ext cx="11333224" cy="784775"/>
          </a:xfrm>
        </p:spPr>
        <p:txBody>
          <a:bodyPr>
            <a:normAutofit/>
          </a:bodyPr>
          <a:lstStyle/>
          <a:p>
            <a:r>
              <a:rPr lang="en-US" sz="3200" b="1" dirty="0"/>
              <a:t>SCADA Host Execution (Has more context) vs. Network Traffic</a:t>
            </a:r>
          </a:p>
        </p:txBody>
      </p:sp>
      <p:sp>
        <p:nvSpPr>
          <p:cNvPr id="83" name="TextBox 82">
            <a:extLst>
              <a:ext uri="{FF2B5EF4-FFF2-40B4-BE49-F238E27FC236}">
                <a16:creationId xmlns:a16="http://schemas.microsoft.com/office/drawing/2014/main" id="{38AB3CFB-997F-613C-35E0-21CCC7107AEF}"/>
              </a:ext>
            </a:extLst>
          </p:cNvPr>
          <p:cNvSpPr txBox="1"/>
          <p:nvPr/>
        </p:nvSpPr>
        <p:spPr>
          <a:xfrm>
            <a:off x="7104786" y="2500838"/>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MODBUS</a:t>
            </a:r>
          </a:p>
        </p:txBody>
      </p:sp>
      <p:cxnSp>
        <p:nvCxnSpPr>
          <p:cNvPr id="84" name="Straight Connector 83">
            <a:extLst>
              <a:ext uri="{FF2B5EF4-FFF2-40B4-BE49-F238E27FC236}">
                <a16:creationId xmlns:a16="http://schemas.microsoft.com/office/drawing/2014/main" id="{DEA46B35-090A-751E-ADAC-4F37F07A7E12}"/>
              </a:ext>
            </a:extLst>
          </p:cNvPr>
          <p:cNvCxnSpPr>
            <a:cxnSpLocks/>
          </p:cNvCxnSpPr>
          <p:nvPr/>
        </p:nvCxnSpPr>
        <p:spPr>
          <a:xfrm>
            <a:off x="7802848" y="2455488"/>
            <a:ext cx="476635"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 name="Graphic 5" descr="Badge with solid fill">
            <a:extLst>
              <a:ext uri="{FF2B5EF4-FFF2-40B4-BE49-F238E27FC236}">
                <a16:creationId xmlns:a16="http://schemas.microsoft.com/office/drawing/2014/main" id="{AEBAEA5E-F221-1322-1ACD-2E5F163A14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82723" y="811079"/>
            <a:ext cx="572999" cy="572999"/>
          </a:xfrm>
          <a:prstGeom prst="rect">
            <a:avLst/>
          </a:prstGeom>
        </p:spPr>
      </p:pic>
      <p:pic>
        <p:nvPicPr>
          <p:cNvPr id="25" name="Graphic 24" descr="Badge 3 with solid fill">
            <a:extLst>
              <a:ext uri="{FF2B5EF4-FFF2-40B4-BE49-F238E27FC236}">
                <a16:creationId xmlns:a16="http://schemas.microsoft.com/office/drawing/2014/main" id="{AE254132-2A32-A24E-30B7-F3C750E5C7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1869" y="921696"/>
            <a:ext cx="519462" cy="519462"/>
          </a:xfrm>
          <a:prstGeom prst="rect">
            <a:avLst/>
          </a:prstGeom>
        </p:spPr>
      </p:pic>
      <p:pic>
        <p:nvPicPr>
          <p:cNvPr id="33" name="Graphic 32" descr="Badge 1 with solid fill">
            <a:extLst>
              <a:ext uri="{FF2B5EF4-FFF2-40B4-BE49-F238E27FC236}">
                <a16:creationId xmlns:a16="http://schemas.microsoft.com/office/drawing/2014/main" id="{B0892C4E-9FFB-F811-CD0C-C285A8C318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70311" y="799881"/>
            <a:ext cx="542661" cy="542661"/>
          </a:xfrm>
          <a:prstGeom prst="rect">
            <a:avLst/>
          </a:prstGeom>
        </p:spPr>
      </p:pic>
      <p:sp>
        <p:nvSpPr>
          <p:cNvPr id="35" name="Oval 34">
            <a:extLst>
              <a:ext uri="{FF2B5EF4-FFF2-40B4-BE49-F238E27FC236}">
                <a16:creationId xmlns:a16="http://schemas.microsoft.com/office/drawing/2014/main" id="{4CA8EFA4-9DF8-FE6C-2869-44C153FD8420}"/>
              </a:ext>
            </a:extLst>
          </p:cNvPr>
          <p:cNvSpPr/>
          <p:nvPr/>
        </p:nvSpPr>
        <p:spPr bwMode="auto">
          <a:xfrm>
            <a:off x="10742035" y="789284"/>
            <a:ext cx="484470" cy="424784"/>
          </a:xfrm>
          <a:prstGeom prst="ellipse">
            <a:avLst/>
          </a:prstGeom>
          <a:solidFill>
            <a:schemeClr val="tx1"/>
          </a:solidFill>
          <a:ln>
            <a:noFill/>
          </a:ln>
        </p:spPr>
        <p:txBody>
          <a:bodyPr rtlCol="0" anchor="ctr"/>
          <a:lstStyle/>
          <a:p>
            <a:pPr algn="ctr">
              <a:lnSpc>
                <a:spcPct val="100000"/>
              </a:lnSpc>
              <a:spcBef>
                <a:spcPct val="0"/>
              </a:spcBef>
              <a:buClrTx/>
              <a:buFontTx/>
              <a:buNone/>
            </a:pPr>
            <a:r>
              <a:rPr lang="en-US" sz="2400" dirty="0">
                <a:solidFill>
                  <a:schemeClr val="bg1"/>
                </a:solidFill>
                <a:latin typeface="Times" panose="02020603050405020304" pitchFamily="18" charset="0"/>
                <a:ea typeface="宋体" panose="02010600030101010101" pitchFamily="2" charset="-122"/>
                <a:cs typeface="Arial" panose="020B0604020202020204" pitchFamily="34" charset="0"/>
              </a:rPr>
              <a:t>0</a:t>
            </a:r>
          </a:p>
        </p:txBody>
      </p:sp>
      <p:sp>
        <p:nvSpPr>
          <p:cNvPr id="5" name="Rounded Rectangle 4">
            <a:extLst>
              <a:ext uri="{FF2B5EF4-FFF2-40B4-BE49-F238E27FC236}">
                <a16:creationId xmlns:a16="http://schemas.microsoft.com/office/drawing/2014/main" id="{29675D33-CB67-9E1C-E4F9-8D04E026B7E2}"/>
              </a:ext>
            </a:extLst>
          </p:cNvPr>
          <p:cNvSpPr/>
          <p:nvPr/>
        </p:nvSpPr>
        <p:spPr>
          <a:xfrm>
            <a:off x="193299" y="2233454"/>
            <a:ext cx="1113160" cy="1130660"/>
          </a:xfrm>
          <a:prstGeom prst="roundRect">
            <a:avLst/>
          </a:prstGeom>
          <a:solidFill>
            <a:srgbClr val="F9F9F9"/>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 name="TextBox 21">
            <a:extLst>
              <a:ext uri="{FF2B5EF4-FFF2-40B4-BE49-F238E27FC236}">
                <a16:creationId xmlns:a16="http://schemas.microsoft.com/office/drawing/2014/main" id="{83FCAA93-E984-CC60-0EBB-F3D5C843D650}"/>
              </a:ext>
            </a:extLst>
          </p:cNvPr>
          <p:cNvSpPr txBox="1"/>
          <p:nvPr/>
        </p:nvSpPr>
        <p:spPr>
          <a:xfrm>
            <a:off x="0" y="3335043"/>
            <a:ext cx="1614097" cy="369332"/>
          </a:xfrm>
          <a:prstGeom prst="rect">
            <a:avLst/>
          </a:prstGeom>
          <a:noFill/>
        </p:spPr>
        <p:txBody>
          <a:bodyPr wrap="square">
            <a:spAutoFit/>
          </a:bodyPr>
          <a:lstStyle/>
          <a:p>
            <a:pPr algn="ctr"/>
            <a:r>
              <a:rPr lang="en-US" b="1" dirty="0">
                <a:solidFill>
                  <a:schemeClr val="bg2">
                    <a:lumMod val="10000"/>
                  </a:schemeClr>
                </a:solidFill>
                <a:latin typeface="American Typewriter Semibold" panose="02090604020004020304" pitchFamily="18" charset="77"/>
              </a:rPr>
              <a:t>IT Network</a:t>
            </a:r>
          </a:p>
        </p:txBody>
      </p:sp>
      <p:pic>
        <p:nvPicPr>
          <p:cNvPr id="32" name="Graphic 31" descr="Programmer female with solid fill">
            <a:extLst>
              <a:ext uri="{FF2B5EF4-FFF2-40B4-BE49-F238E27FC236}">
                <a16:creationId xmlns:a16="http://schemas.microsoft.com/office/drawing/2014/main" id="{F7817DD5-B405-CAEE-DE7D-611A8222BC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698" y="2841719"/>
            <a:ext cx="461643" cy="461643"/>
          </a:xfrm>
          <a:prstGeom prst="rect">
            <a:avLst/>
          </a:prstGeom>
        </p:spPr>
      </p:pic>
      <p:pic>
        <p:nvPicPr>
          <p:cNvPr id="39" name="Graphic 38" descr="Cloud Computing with solid fill">
            <a:extLst>
              <a:ext uri="{FF2B5EF4-FFF2-40B4-BE49-F238E27FC236}">
                <a16:creationId xmlns:a16="http://schemas.microsoft.com/office/drawing/2014/main" id="{15771A9B-B8A3-5BD5-2182-731C98F5F1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7146" y="2237311"/>
            <a:ext cx="457200" cy="457200"/>
          </a:xfrm>
          <a:prstGeom prst="rect">
            <a:avLst/>
          </a:prstGeom>
        </p:spPr>
      </p:pic>
      <p:pic>
        <p:nvPicPr>
          <p:cNvPr id="40" name="Graphic 39" descr="Office worker male with solid fill">
            <a:extLst>
              <a:ext uri="{FF2B5EF4-FFF2-40B4-BE49-F238E27FC236}">
                <a16:creationId xmlns:a16="http://schemas.microsoft.com/office/drawing/2014/main" id="{68D91596-E0C5-6716-28DB-D3D6DCD951F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0556" y="2565653"/>
            <a:ext cx="467087" cy="467087"/>
          </a:xfrm>
          <a:prstGeom prst="rect">
            <a:avLst/>
          </a:prstGeom>
        </p:spPr>
      </p:pic>
      <p:cxnSp>
        <p:nvCxnSpPr>
          <p:cNvPr id="44" name="Straight Connector 43">
            <a:extLst>
              <a:ext uri="{FF2B5EF4-FFF2-40B4-BE49-F238E27FC236}">
                <a16:creationId xmlns:a16="http://schemas.microsoft.com/office/drawing/2014/main" id="{40FFE4B8-6E2D-F7EE-28B7-2792C5FBDD74}"/>
              </a:ext>
            </a:extLst>
          </p:cNvPr>
          <p:cNvCxnSpPr>
            <a:cxnSpLocks/>
          </p:cNvCxnSpPr>
          <p:nvPr/>
        </p:nvCxnSpPr>
        <p:spPr>
          <a:xfrm flipH="1">
            <a:off x="1574025" y="2702869"/>
            <a:ext cx="320822" cy="0"/>
          </a:xfrm>
          <a:prstGeom prst="line">
            <a:avLst/>
          </a:prstGeom>
          <a:ln w="127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614CE1-D7CD-1D48-F4BD-CD6DFC5C4235}"/>
              </a:ext>
            </a:extLst>
          </p:cNvPr>
          <p:cNvCxnSpPr>
            <a:cxnSpLocks/>
          </p:cNvCxnSpPr>
          <p:nvPr/>
        </p:nvCxnSpPr>
        <p:spPr>
          <a:xfrm flipH="1">
            <a:off x="1596244" y="2484528"/>
            <a:ext cx="311562" cy="0"/>
          </a:xfrm>
          <a:prstGeom prst="line">
            <a:avLst/>
          </a:prstGeom>
          <a:ln w="127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D45146-64B6-70B5-E25C-F09D787935B3}"/>
              </a:ext>
            </a:extLst>
          </p:cNvPr>
          <p:cNvCxnSpPr>
            <a:cxnSpLocks/>
          </p:cNvCxnSpPr>
          <p:nvPr/>
        </p:nvCxnSpPr>
        <p:spPr>
          <a:xfrm>
            <a:off x="420115" y="2702869"/>
            <a:ext cx="0" cy="463166"/>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96D4B5-023F-8FA5-A076-9DB3BDCB5218}"/>
              </a:ext>
            </a:extLst>
          </p:cNvPr>
          <p:cNvCxnSpPr>
            <a:cxnSpLocks/>
          </p:cNvCxnSpPr>
          <p:nvPr/>
        </p:nvCxnSpPr>
        <p:spPr>
          <a:xfrm flipH="1">
            <a:off x="420115" y="3181480"/>
            <a:ext cx="500212" cy="0"/>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8" name="Graphic 47" descr="Building Brick Wall with solid fill">
            <a:extLst>
              <a:ext uri="{FF2B5EF4-FFF2-40B4-BE49-F238E27FC236}">
                <a16:creationId xmlns:a16="http://schemas.microsoft.com/office/drawing/2014/main" id="{601ED0E6-8513-F7BB-80D3-9256A5804E8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19797" y="2729581"/>
            <a:ext cx="664456" cy="664456"/>
          </a:xfrm>
          <a:prstGeom prst="rect">
            <a:avLst/>
          </a:prstGeom>
        </p:spPr>
      </p:pic>
      <p:pic>
        <p:nvPicPr>
          <p:cNvPr id="49" name="Picture 48" descr="A picture containing text, person&#10;&#10;Description automatically generated">
            <a:extLst>
              <a:ext uri="{FF2B5EF4-FFF2-40B4-BE49-F238E27FC236}">
                <a16:creationId xmlns:a16="http://schemas.microsoft.com/office/drawing/2014/main" id="{9132C645-CB77-3321-768F-69E94C55189A}"/>
              </a:ext>
            </a:extLst>
          </p:cNvPr>
          <p:cNvPicPr>
            <a:picLocks noChangeAspect="1"/>
          </p:cNvPicPr>
          <p:nvPr/>
        </p:nvPicPr>
        <p:blipFill rotWithShape="1">
          <a:blip r:embed="rId18"/>
          <a:srcRect l="9029" r="8437"/>
          <a:stretch/>
        </p:blipFill>
        <p:spPr>
          <a:xfrm>
            <a:off x="3109611" y="1888517"/>
            <a:ext cx="1330780" cy="783805"/>
          </a:xfrm>
          <a:prstGeom prst="rect">
            <a:avLst/>
          </a:prstGeom>
        </p:spPr>
      </p:pic>
      <p:pic>
        <p:nvPicPr>
          <p:cNvPr id="50" name="Picture 49" descr="A picture containing sky, outdoor&#10;&#10;Description automatically generated">
            <a:extLst>
              <a:ext uri="{FF2B5EF4-FFF2-40B4-BE49-F238E27FC236}">
                <a16:creationId xmlns:a16="http://schemas.microsoft.com/office/drawing/2014/main" id="{5E2D43D2-C428-71D3-6F63-211C2720611A}"/>
              </a:ext>
            </a:extLst>
          </p:cNvPr>
          <p:cNvPicPr>
            <a:picLocks noChangeAspect="1"/>
          </p:cNvPicPr>
          <p:nvPr/>
        </p:nvPicPr>
        <p:blipFill>
          <a:blip r:embed="rId19"/>
          <a:stretch>
            <a:fillRect/>
          </a:stretch>
        </p:blipFill>
        <p:spPr>
          <a:xfrm>
            <a:off x="9955277" y="1332421"/>
            <a:ext cx="1317745" cy="1317745"/>
          </a:xfrm>
          <a:prstGeom prst="rect">
            <a:avLst/>
          </a:prstGeom>
        </p:spPr>
      </p:pic>
      <p:sp>
        <p:nvSpPr>
          <p:cNvPr id="52" name="TextBox 51">
            <a:extLst>
              <a:ext uri="{FF2B5EF4-FFF2-40B4-BE49-F238E27FC236}">
                <a16:creationId xmlns:a16="http://schemas.microsoft.com/office/drawing/2014/main" id="{2783A545-7206-DB7B-8BA0-9693484D5241}"/>
              </a:ext>
            </a:extLst>
          </p:cNvPr>
          <p:cNvSpPr txBox="1"/>
          <p:nvPr/>
        </p:nvSpPr>
        <p:spPr>
          <a:xfrm>
            <a:off x="3467640" y="1596401"/>
            <a:ext cx="664456" cy="369332"/>
          </a:xfrm>
          <a:prstGeom prst="rect">
            <a:avLst/>
          </a:prstGeom>
          <a:noFill/>
        </p:spPr>
        <p:txBody>
          <a:bodyPr wrap="square" rtlCol="0">
            <a:spAutoFit/>
          </a:bodyPr>
          <a:lstStyle/>
          <a:p>
            <a:r>
              <a:rPr lang="en-US" b="1" dirty="0"/>
              <a:t>HMI</a:t>
            </a:r>
          </a:p>
        </p:txBody>
      </p:sp>
      <p:pic>
        <p:nvPicPr>
          <p:cNvPr id="53" name="Picture 52" descr="Graphical user interface&#10;&#10;Description automatically generated">
            <a:extLst>
              <a:ext uri="{FF2B5EF4-FFF2-40B4-BE49-F238E27FC236}">
                <a16:creationId xmlns:a16="http://schemas.microsoft.com/office/drawing/2014/main" id="{0AC861F4-70C5-B6D5-C832-7C17332D1951}"/>
              </a:ext>
            </a:extLst>
          </p:cNvPr>
          <p:cNvPicPr>
            <a:picLocks noChangeAspect="1"/>
          </p:cNvPicPr>
          <p:nvPr/>
        </p:nvPicPr>
        <p:blipFill rotWithShape="1">
          <a:blip r:embed="rId20"/>
          <a:srcRect l="5072" t="4220" r="5451" b="4430"/>
          <a:stretch/>
        </p:blipFill>
        <p:spPr>
          <a:xfrm>
            <a:off x="8544145" y="2217696"/>
            <a:ext cx="1113160" cy="852338"/>
          </a:xfrm>
          <a:prstGeom prst="rect">
            <a:avLst/>
          </a:prstGeom>
        </p:spPr>
      </p:pic>
      <p:pic>
        <p:nvPicPr>
          <p:cNvPr id="56" name="Graphic 55" descr="Computer outline">
            <a:extLst>
              <a:ext uri="{FF2B5EF4-FFF2-40B4-BE49-F238E27FC236}">
                <a16:creationId xmlns:a16="http://schemas.microsoft.com/office/drawing/2014/main" id="{094FBFC7-1050-39D7-A455-B25A9C5A55F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111260" y="1907931"/>
            <a:ext cx="1959874" cy="1959874"/>
          </a:xfrm>
          <a:prstGeom prst="rect">
            <a:avLst/>
          </a:prstGeom>
        </p:spPr>
      </p:pic>
      <p:pic>
        <p:nvPicPr>
          <p:cNvPr id="59" name="Graphic 58" descr="Computer with solid fill">
            <a:extLst>
              <a:ext uri="{FF2B5EF4-FFF2-40B4-BE49-F238E27FC236}">
                <a16:creationId xmlns:a16="http://schemas.microsoft.com/office/drawing/2014/main" id="{1106EF32-420A-18EE-F540-F91CD01E2F4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32876" y="2956483"/>
            <a:ext cx="1250706" cy="1250706"/>
          </a:xfrm>
          <a:prstGeom prst="rect">
            <a:avLst/>
          </a:prstGeom>
        </p:spPr>
      </p:pic>
      <p:sp>
        <p:nvSpPr>
          <p:cNvPr id="79" name="TextBox 78">
            <a:extLst>
              <a:ext uri="{FF2B5EF4-FFF2-40B4-BE49-F238E27FC236}">
                <a16:creationId xmlns:a16="http://schemas.microsoft.com/office/drawing/2014/main" id="{978A88E8-0DC9-5B94-F040-ED4B40D6B9FB}"/>
              </a:ext>
            </a:extLst>
          </p:cNvPr>
          <p:cNvSpPr txBox="1"/>
          <p:nvPr/>
        </p:nvSpPr>
        <p:spPr>
          <a:xfrm>
            <a:off x="2911626" y="2897874"/>
            <a:ext cx="1276758" cy="369332"/>
          </a:xfrm>
          <a:prstGeom prst="rect">
            <a:avLst/>
          </a:prstGeom>
          <a:noFill/>
        </p:spPr>
        <p:txBody>
          <a:bodyPr wrap="square" rtlCol="0">
            <a:spAutoFit/>
          </a:bodyPr>
          <a:lstStyle/>
          <a:p>
            <a:pPr algn="ctr"/>
            <a:r>
              <a:rPr lang="en-US" b="1" dirty="0"/>
              <a:t>OPC Server</a:t>
            </a:r>
          </a:p>
        </p:txBody>
      </p:sp>
      <p:sp>
        <p:nvSpPr>
          <p:cNvPr id="80" name="TextBox 79">
            <a:extLst>
              <a:ext uri="{FF2B5EF4-FFF2-40B4-BE49-F238E27FC236}">
                <a16:creationId xmlns:a16="http://schemas.microsoft.com/office/drawing/2014/main" id="{FC47396E-F6CD-38D1-67B8-6E6F4C879F94}"/>
              </a:ext>
            </a:extLst>
          </p:cNvPr>
          <p:cNvSpPr txBox="1"/>
          <p:nvPr/>
        </p:nvSpPr>
        <p:spPr>
          <a:xfrm>
            <a:off x="5254827" y="2033071"/>
            <a:ext cx="1567556" cy="369332"/>
          </a:xfrm>
          <a:prstGeom prst="rect">
            <a:avLst/>
          </a:prstGeom>
          <a:noFill/>
        </p:spPr>
        <p:txBody>
          <a:bodyPr wrap="square" rtlCol="0">
            <a:spAutoFit/>
          </a:bodyPr>
          <a:lstStyle/>
          <a:p>
            <a:pPr algn="ctr"/>
            <a:r>
              <a:rPr lang="en-US" b="1" dirty="0"/>
              <a:t>SCADA Server</a:t>
            </a:r>
          </a:p>
        </p:txBody>
      </p:sp>
      <p:pic>
        <p:nvPicPr>
          <p:cNvPr id="85" name="Picture 84" descr="Graphical user interface, text, application, chat or text message&#10;&#10;Description automatically generated">
            <a:extLst>
              <a:ext uri="{FF2B5EF4-FFF2-40B4-BE49-F238E27FC236}">
                <a16:creationId xmlns:a16="http://schemas.microsoft.com/office/drawing/2014/main" id="{256D0726-3701-B5F6-1A89-E8EEC17CEC44}"/>
              </a:ext>
            </a:extLst>
          </p:cNvPr>
          <p:cNvPicPr>
            <a:picLocks noChangeAspect="1"/>
          </p:cNvPicPr>
          <p:nvPr/>
        </p:nvPicPr>
        <p:blipFill rotWithShape="1">
          <a:blip r:embed="rId25"/>
          <a:srcRect r="70350" b="75879"/>
          <a:stretch/>
        </p:blipFill>
        <p:spPr>
          <a:xfrm>
            <a:off x="5265785" y="2398835"/>
            <a:ext cx="1014709" cy="219146"/>
          </a:xfrm>
          <a:prstGeom prst="rect">
            <a:avLst/>
          </a:prstGeom>
        </p:spPr>
      </p:pic>
      <p:pic>
        <p:nvPicPr>
          <p:cNvPr id="1026" name="Picture 2" descr="OPC Unified Architecture (OPC UA) | InfluxData">
            <a:extLst>
              <a:ext uri="{FF2B5EF4-FFF2-40B4-BE49-F238E27FC236}">
                <a16:creationId xmlns:a16="http://schemas.microsoft.com/office/drawing/2014/main" id="{5C08B14B-7901-3BA8-73D3-146768E2E9D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6113" t="38052" r="36036" b="28786"/>
          <a:stretch/>
        </p:blipFill>
        <p:spPr bwMode="auto">
          <a:xfrm>
            <a:off x="2962241" y="3272601"/>
            <a:ext cx="696462" cy="2242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AD6677-993A-8312-F992-9E71D4046EAD}"/>
              </a:ext>
            </a:extLst>
          </p:cNvPr>
          <p:cNvSpPr/>
          <p:nvPr/>
        </p:nvSpPr>
        <p:spPr>
          <a:xfrm>
            <a:off x="2295122" y="1397099"/>
            <a:ext cx="5309183" cy="268306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89" name="Graphic 88" descr="Processor outline">
            <a:extLst>
              <a:ext uri="{FF2B5EF4-FFF2-40B4-BE49-F238E27FC236}">
                <a16:creationId xmlns:a16="http://schemas.microsoft.com/office/drawing/2014/main" id="{60E7AAE7-085D-D304-B0A3-EABE3EDD611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12273" y="2642964"/>
            <a:ext cx="205231" cy="205231"/>
          </a:xfrm>
          <a:prstGeom prst="rect">
            <a:avLst/>
          </a:prstGeom>
        </p:spPr>
      </p:pic>
      <p:pic>
        <p:nvPicPr>
          <p:cNvPr id="90" name="Graphic 89" descr="Processor outline">
            <a:extLst>
              <a:ext uri="{FF2B5EF4-FFF2-40B4-BE49-F238E27FC236}">
                <a16:creationId xmlns:a16="http://schemas.microsoft.com/office/drawing/2014/main" id="{2CE5A758-EBC3-CF70-FA9C-F51898F097F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670311" y="2643865"/>
            <a:ext cx="205231" cy="205231"/>
          </a:xfrm>
          <a:prstGeom prst="rect">
            <a:avLst/>
          </a:prstGeom>
        </p:spPr>
      </p:pic>
      <p:cxnSp>
        <p:nvCxnSpPr>
          <p:cNvPr id="91" name="Straight Connector 90">
            <a:extLst>
              <a:ext uri="{FF2B5EF4-FFF2-40B4-BE49-F238E27FC236}">
                <a16:creationId xmlns:a16="http://schemas.microsoft.com/office/drawing/2014/main" id="{05A80ED3-E240-582A-5556-98611FBEFE51}"/>
              </a:ext>
            </a:extLst>
          </p:cNvPr>
          <p:cNvCxnSpPr>
            <a:cxnSpLocks/>
          </p:cNvCxnSpPr>
          <p:nvPr/>
        </p:nvCxnSpPr>
        <p:spPr>
          <a:xfrm>
            <a:off x="6939338" y="2745902"/>
            <a:ext cx="1955684" cy="0"/>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4B9232D-EDBE-2618-CEBE-A6B8718CE650}"/>
              </a:ext>
            </a:extLst>
          </p:cNvPr>
          <p:cNvCxnSpPr>
            <a:cxnSpLocks/>
            <a:stCxn id="59" idx="3"/>
          </p:cNvCxnSpPr>
          <p:nvPr/>
        </p:nvCxnSpPr>
        <p:spPr>
          <a:xfrm flipV="1">
            <a:off x="4183582" y="2874678"/>
            <a:ext cx="980417" cy="707158"/>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2B9A493-F97D-3C79-71F4-11A08BBCBE58}"/>
              </a:ext>
            </a:extLst>
          </p:cNvPr>
          <p:cNvCxnSpPr>
            <a:cxnSpLocks/>
          </p:cNvCxnSpPr>
          <p:nvPr/>
        </p:nvCxnSpPr>
        <p:spPr>
          <a:xfrm>
            <a:off x="4435225" y="2033071"/>
            <a:ext cx="716396" cy="712831"/>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AD6A32E3-9C5D-B3A4-CEAB-2AF01C7AACF3}"/>
              </a:ext>
            </a:extLst>
          </p:cNvPr>
          <p:cNvSpPr txBox="1"/>
          <p:nvPr/>
        </p:nvSpPr>
        <p:spPr>
          <a:xfrm rot="2601008">
            <a:off x="4605743" y="2205059"/>
            <a:ext cx="575426"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HTTP</a:t>
            </a:r>
          </a:p>
        </p:txBody>
      </p:sp>
      <p:sp>
        <p:nvSpPr>
          <p:cNvPr id="105" name="TextBox 104">
            <a:extLst>
              <a:ext uri="{FF2B5EF4-FFF2-40B4-BE49-F238E27FC236}">
                <a16:creationId xmlns:a16="http://schemas.microsoft.com/office/drawing/2014/main" id="{C05FF899-B138-F139-FCBF-A397CD855BAC}"/>
              </a:ext>
            </a:extLst>
          </p:cNvPr>
          <p:cNvSpPr txBox="1"/>
          <p:nvPr/>
        </p:nvSpPr>
        <p:spPr>
          <a:xfrm rot="19336413">
            <a:off x="4250588" y="2960913"/>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OPC-UA</a:t>
            </a:r>
          </a:p>
        </p:txBody>
      </p:sp>
      <p:pic>
        <p:nvPicPr>
          <p:cNvPr id="106" name="Graphic 105" descr="Bug with solid fill">
            <a:extLst>
              <a:ext uri="{FF2B5EF4-FFF2-40B4-BE49-F238E27FC236}">
                <a16:creationId xmlns:a16="http://schemas.microsoft.com/office/drawing/2014/main" id="{46A98D06-1367-E013-C1EC-A59B1EDECD8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897632" y="2789810"/>
            <a:ext cx="272794" cy="272794"/>
          </a:xfrm>
          <a:prstGeom prst="rect">
            <a:avLst/>
          </a:prstGeom>
        </p:spPr>
      </p:pic>
      <p:pic>
        <p:nvPicPr>
          <p:cNvPr id="110" name="Graphic 109" descr="Cmd Terminal with solid fill">
            <a:extLst>
              <a:ext uri="{FF2B5EF4-FFF2-40B4-BE49-F238E27FC236}">
                <a16:creationId xmlns:a16="http://schemas.microsoft.com/office/drawing/2014/main" id="{DA98460D-8D9D-56D3-59B2-ACE213F8236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641602" y="2781114"/>
            <a:ext cx="264244" cy="264244"/>
          </a:xfrm>
          <a:prstGeom prst="rect">
            <a:avLst/>
          </a:prstGeom>
        </p:spPr>
      </p:pic>
      <p:cxnSp>
        <p:nvCxnSpPr>
          <p:cNvPr id="111" name="Straight Connector 110">
            <a:extLst>
              <a:ext uri="{FF2B5EF4-FFF2-40B4-BE49-F238E27FC236}">
                <a16:creationId xmlns:a16="http://schemas.microsoft.com/office/drawing/2014/main" id="{50EC7AD2-9E5F-1223-E782-839979B06EF4}"/>
              </a:ext>
            </a:extLst>
          </p:cNvPr>
          <p:cNvCxnSpPr>
            <a:cxnSpLocks/>
          </p:cNvCxnSpPr>
          <p:nvPr/>
        </p:nvCxnSpPr>
        <p:spPr>
          <a:xfrm flipH="1">
            <a:off x="7752159" y="2181462"/>
            <a:ext cx="578652"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16F86CE-E4DB-E7F5-98F5-59CF4D852BF3}"/>
              </a:ext>
            </a:extLst>
          </p:cNvPr>
          <p:cNvSpPr txBox="1"/>
          <p:nvPr/>
        </p:nvSpPr>
        <p:spPr>
          <a:xfrm>
            <a:off x="7756958" y="1916503"/>
            <a:ext cx="578653"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Read</a:t>
            </a:r>
          </a:p>
        </p:txBody>
      </p:sp>
      <p:sp>
        <p:nvSpPr>
          <p:cNvPr id="115" name="TextBox 114">
            <a:extLst>
              <a:ext uri="{FF2B5EF4-FFF2-40B4-BE49-F238E27FC236}">
                <a16:creationId xmlns:a16="http://schemas.microsoft.com/office/drawing/2014/main" id="{A9ECACA5-84FC-B7DA-D409-85C68B7874E2}"/>
              </a:ext>
            </a:extLst>
          </p:cNvPr>
          <p:cNvSpPr txBox="1"/>
          <p:nvPr/>
        </p:nvSpPr>
        <p:spPr>
          <a:xfrm>
            <a:off x="7731401" y="2191905"/>
            <a:ext cx="742689"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Write</a:t>
            </a:r>
          </a:p>
        </p:txBody>
      </p:sp>
      <p:sp>
        <p:nvSpPr>
          <p:cNvPr id="118" name="TextBox 117">
            <a:extLst>
              <a:ext uri="{FF2B5EF4-FFF2-40B4-BE49-F238E27FC236}">
                <a16:creationId xmlns:a16="http://schemas.microsoft.com/office/drawing/2014/main" id="{76D583B6-340A-2894-8972-05061EF05F24}"/>
              </a:ext>
            </a:extLst>
          </p:cNvPr>
          <p:cNvSpPr txBox="1"/>
          <p:nvPr/>
        </p:nvSpPr>
        <p:spPr>
          <a:xfrm>
            <a:off x="5634091" y="3422113"/>
            <a:ext cx="1840770" cy="584775"/>
          </a:xfrm>
          <a:prstGeom prst="rect">
            <a:avLst/>
          </a:prstGeom>
          <a:noFill/>
        </p:spPr>
        <p:txBody>
          <a:bodyPr wrap="square" rtlCol="0">
            <a:spAutoFit/>
          </a:bodyPr>
          <a:lstStyle/>
          <a:p>
            <a:r>
              <a:rPr lang="en-US" sz="1600" dirty="0"/>
              <a:t>Supervisory Control</a:t>
            </a:r>
          </a:p>
          <a:p>
            <a:r>
              <a:rPr lang="en-US" sz="1600" dirty="0"/>
              <a:t>~1 - 2000ms</a:t>
            </a:r>
          </a:p>
        </p:txBody>
      </p:sp>
      <p:sp>
        <p:nvSpPr>
          <p:cNvPr id="119" name="TextBox 118">
            <a:extLst>
              <a:ext uri="{FF2B5EF4-FFF2-40B4-BE49-F238E27FC236}">
                <a16:creationId xmlns:a16="http://schemas.microsoft.com/office/drawing/2014/main" id="{A5A9AF73-8049-45A0-8D03-D589BED2198D}"/>
              </a:ext>
            </a:extLst>
          </p:cNvPr>
          <p:cNvSpPr txBox="1"/>
          <p:nvPr/>
        </p:nvSpPr>
        <p:spPr>
          <a:xfrm>
            <a:off x="8812662" y="3814114"/>
            <a:ext cx="1361435" cy="584775"/>
          </a:xfrm>
          <a:prstGeom prst="rect">
            <a:avLst/>
          </a:prstGeom>
          <a:noFill/>
        </p:spPr>
        <p:txBody>
          <a:bodyPr wrap="square" rtlCol="0">
            <a:spAutoFit/>
          </a:bodyPr>
          <a:lstStyle/>
          <a:p>
            <a:r>
              <a:rPr lang="en-US" sz="1600" dirty="0"/>
              <a:t>Basic  Control</a:t>
            </a:r>
          </a:p>
          <a:p>
            <a:r>
              <a:rPr lang="en-US" sz="1600" dirty="0"/>
              <a:t>~1 - 10ms</a:t>
            </a:r>
          </a:p>
        </p:txBody>
      </p:sp>
      <p:pic>
        <p:nvPicPr>
          <p:cNvPr id="121" name="Picture 120" descr="Table&#10;&#10;Description automatically generated">
            <a:extLst>
              <a:ext uri="{FF2B5EF4-FFF2-40B4-BE49-F238E27FC236}">
                <a16:creationId xmlns:a16="http://schemas.microsoft.com/office/drawing/2014/main" id="{936B934F-EF23-39FA-268E-927E9F4369DD}"/>
              </a:ext>
            </a:extLst>
          </p:cNvPr>
          <p:cNvPicPr>
            <a:picLocks noChangeAspect="1"/>
          </p:cNvPicPr>
          <p:nvPr/>
        </p:nvPicPr>
        <p:blipFill rotWithShape="1">
          <a:blip r:embed="rId33">
            <a:extLst>
              <a:ext uri="{28A0092B-C50C-407E-A947-70E740481C1C}">
                <a14:useLocalDpi xmlns:a14="http://schemas.microsoft.com/office/drawing/2010/main" val="0"/>
              </a:ext>
            </a:extLst>
          </a:blip>
          <a:srcRect r="60281" b="52124"/>
          <a:stretch/>
        </p:blipFill>
        <p:spPr>
          <a:xfrm>
            <a:off x="537143" y="4376197"/>
            <a:ext cx="3301841" cy="2244803"/>
          </a:xfrm>
          <a:prstGeom prst="rect">
            <a:avLst/>
          </a:prstGeom>
        </p:spPr>
      </p:pic>
      <p:pic>
        <p:nvPicPr>
          <p:cNvPr id="122" name="Picture 121" descr="Graphical user interface, text, application, email&#10;&#10;Description automatically generated">
            <a:extLst>
              <a:ext uri="{FF2B5EF4-FFF2-40B4-BE49-F238E27FC236}">
                <a16:creationId xmlns:a16="http://schemas.microsoft.com/office/drawing/2014/main" id="{4685C84F-9A50-133F-B4B5-7254877B6864}"/>
              </a:ext>
            </a:extLst>
          </p:cNvPr>
          <p:cNvPicPr>
            <a:picLocks noChangeAspect="1"/>
          </p:cNvPicPr>
          <p:nvPr/>
        </p:nvPicPr>
        <p:blipFill rotWithShape="1">
          <a:blip r:embed="rId34">
            <a:extLst>
              <a:ext uri="{28A0092B-C50C-407E-A947-70E740481C1C}">
                <a14:useLocalDpi xmlns:a14="http://schemas.microsoft.com/office/drawing/2010/main" val="0"/>
              </a:ext>
            </a:extLst>
          </a:blip>
          <a:srcRect l="11014" r="28180" b="48435"/>
          <a:stretch/>
        </p:blipFill>
        <p:spPr>
          <a:xfrm>
            <a:off x="4185140" y="4399496"/>
            <a:ext cx="4693078" cy="2244791"/>
          </a:xfrm>
          <a:prstGeom prst="rect">
            <a:avLst/>
          </a:prstGeom>
        </p:spPr>
      </p:pic>
      <p:cxnSp>
        <p:nvCxnSpPr>
          <p:cNvPr id="4" name="Straight Arrow Connector 3">
            <a:extLst>
              <a:ext uri="{FF2B5EF4-FFF2-40B4-BE49-F238E27FC236}">
                <a16:creationId xmlns:a16="http://schemas.microsoft.com/office/drawing/2014/main" id="{7EA5B762-949C-0CC8-4C01-ADE63C922259}"/>
              </a:ext>
            </a:extLst>
          </p:cNvPr>
          <p:cNvCxnSpPr>
            <a:cxnSpLocks/>
          </p:cNvCxnSpPr>
          <p:nvPr/>
        </p:nvCxnSpPr>
        <p:spPr>
          <a:xfrm flipH="1">
            <a:off x="6806814" y="2565653"/>
            <a:ext cx="1234351" cy="1863894"/>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6A33B05-E05E-2FCF-5C96-0A7EC5C39F2A}"/>
              </a:ext>
            </a:extLst>
          </p:cNvPr>
          <p:cNvCxnSpPr>
            <a:cxnSpLocks/>
          </p:cNvCxnSpPr>
          <p:nvPr/>
        </p:nvCxnSpPr>
        <p:spPr>
          <a:xfrm flipH="1">
            <a:off x="2928589" y="3082540"/>
            <a:ext cx="2654845" cy="1316349"/>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681E782-6269-9A31-0026-90993FA5B27F}"/>
              </a:ext>
            </a:extLst>
          </p:cNvPr>
          <p:cNvSpPr txBox="1"/>
          <p:nvPr/>
        </p:nvSpPr>
        <p:spPr>
          <a:xfrm>
            <a:off x="3109611" y="5322401"/>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14" name="TextBox 13">
            <a:extLst>
              <a:ext uri="{FF2B5EF4-FFF2-40B4-BE49-F238E27FC236}">
                <a16:creationId xmlns:a16="http://schemas.microsoft.com/office/drawing/2014/main" id="{A84C0119-B855-B9CE-5D6A-7CB30CB5C597}"/>
              </a:ext>
            </a:extLst>
          </p:cNvPr>
          <p:cNvSpPr txBox="1"/>
          <p:nvPr/>
        </p:nvSpPr>
        <p:spPr>
          <a:xfrm>
            <a:off x="3108377" y="5460900"/>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16" name="TextBox 15">
            <a:extLst>
              <a:ext uri="{FF2B5EF4-FFF2-40B4-BE49-F238E27FC236}">
                <a16:creationId xmlns:a16="http://schemas.microsoft.com/office/drawing/2014/main" id="{58100D77-9F29-1EAF-D4E8-98032412859F}"/>
              </a:ext>
            </a:extLst>
          </p:cNvPr>
          <p:cNvSpPr txBox="1"/>
          <p:nvPr/>
        </p:nvSpPr>
        <p:spPr>
          <a:xfrm>
            <a:off x="3108377" y="5603693"/>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19" name="TextBox 18">
            <a:extLst>
              <a:ext uri="{FF2B5EF4-FFF2-40B4-BE49-F238E27FC236}">
                <a16:creationId xmlns:a16="http://schemas.microsoft.com/office/drawing/2014/main" id="{D2E800D7-93AA-E189-E243-F4E28FD7068A}"/>
              </a:ext>
            </a:extLst>
          </p:cNvPr>
          <p:cNvSpPr txBox="1"/>
          <p:nvPr/>
        </p:nvSpPr>
        <p:spPr>
          <a:xfrm>
            <a:off x="3108377" y="5737898"/>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0" name="TextBox 19">
            <a:extLst>
              <a:ext uri="{FF2B5EF4-FFF2-40B4-BE49-F238E27FC236}">
                <a16:creationId xmlns:a16="http://schemas.microsoft.com/office/drawing/2014/main" id="{1CEA63D5-DE26-E171-02EA-7292BE789E01}"/>
              </a:ext>
            </a:extLst>
          </p:cNvPr>
          <p:cNvSpPr txBox="1"/>
          <p:nvPr/>
        </p:nvSpPr>
        <p:spPr>
          <a:xfrm>
            <a:off x="3096295" y="6146990"/>
            <a:ext cx="742689"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Write</a:t>
            </a:r>
          </a:p>
        </p:txBody>
      </p:sp>
      <p:sp>
        <p:nvSpPr>
          <p:cNvPr id="23" name="TextBox 22">
            <a:extLst>
              <a:ext uri="{FF2B5EF4-FFF2-40B4-BE49-F238E27FC236}">
                <a16:creationId xmlns:a16="http://schemas.microsoft.com/office/drawing/2014/main" id="{2BD1B707-48C1-11DF-BA34-70E36C984937}"/>
              </a:ext>
            </a:extLst>
          </p:cNvPr>
          <p:cNvSpPr txBox="1"/>
          <p:nvPr/>
        </p:nvSpPr>
        <p:spPr>
          <a:xfrm>
            <a:off x="9106100" y="5229503"/>
            <a:ext cx="2548757" cy="584775"/>
          </a:xfrm>
          <a:prstGeom prst="rect">
            <a:avLst/>
          </a:prstGeom>
          <a:noFill/>
        </p:spPr>
        <p:txBody>
          <a:bodyPr wrap="square" rtlCol="0">
            <a:spAutoFit/>
          </a:bodyPr>
          <a:lstStyle/>
          <a:p>
            <a:pPr algn="ctr"/>
            <a:r>
              <a:rPr lang="en-US" sz="1600" dirty="0"/>
              <a:t>Attacker can emit “normal” network patterns</a:t>
            </a:r>
          </a:p>
        </p:txBody>
      </p:sp>
    </p:spTree>
    <p:extLst>
      <p:ext uri="{BB962C8B-B14F-4D97-AF65-F5344CB8AC3E}">
        <p14:creationId xmlns:p14="http://schemas.microsoft.com/office/powerpoint/2010/main" val="2347154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indoor, wall, blue&#10;&#10;Description automatically generated">
            <a:extLst>
              <a:ext uri="{FF2B5EF4-FFF2-40B4-BE49-F238E27FC236}">
                <a16:creationId xmlns:a16="http://schemas.microsoft.com/office/drawing/2014/main" id="{93323F34-0023-2D3A-9887-9D997411057B}"/>
              </a:ext>
            </a:extLst>
          </p:cNvPr>
          <p:cNvPicPr>
            <a:picLocks noChangeAspect="1"/>
          </p:cNvPicPr>
          <p:nvPr/>
        </p:nvPicPr>
        <p:blipFill rotWithShape="1">
          <a:blip r:embed="rId2"/>
          <a:srcRect r="7651"/>
          <a:stretch/>
        </p:blipFill>
        <p:spPr>
          <a:xfrm>
            <a:off x="10233214" y="1800942"/>
            <a:ext cx="1512559" cy="1227533"/>
          </a:xfrm>
          <a:prstGeom prst="rect">
            <a:avLst/>
          </a:prstGeom>
        </p:spPr>
      </p:pic>
      <p:pic>
        <p:nvPicPr>
          <p:cNvPr id="54" name="Picture 53" descr="A picture containing calendar&#10;&#10;Description automatically generated">
            <a:extLst>
              <a:ext uri="{FF2B5EF4-FFF2-40B4-BE49-F238E27FC236}">
                <a16:creationId xmlns:a16="http://schemas.microsoft.com/office/drawing/2014/main" id="{AB786B9B-73D9-CA60-CE40-F28A661A5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1753" y="2393233"/>
            <a:ext cx="969432" cy="837798"/>
          </a:xfrm>
          <a:prstGeom prst="rect">
            <a:avLst/>
          </a:prstGeom>
        </p:spPr>
      </p:pic>
      <p:sp>
        <p:nvSpPr>
          <p:cNvPr id="2" name="Title 1">
            <a:extLst>
              <a:ext uri="{FF2B5EF4-FFF2-40B4-BE49-F238E27FC236}">
                <a16:creationId xmlns:a16="http://schemas.microsoft.com/office/drawing/2014/main" id="{7994898D-1CC8-A446-8AC5-082057F5BE56}"/>
              </a:ext>
            </a:extLst>
          </p:cNvPr>
          <p:cNvSpPr>
            <a:spLocks noGrp="1"/>
          </p:cNvSpPr>
          <p:nvPr>
            <p:ph type="title"/>
          </p:nvPr>
        </p:nvSpPr>
        <p:spPr>
          <a:xfrm>
            <a:off x="2452195" y="-231054"/>
            <a:ext cx="7739949" cy="1121034"/>
          </a:xfrm>
        </p:spPr>
        <p:txBody>
          <a:bodyPr>
            <a:normAutofit/>
          </a:bodyPr>
          <a:lstStyle/>
          <a:p>
            <a:r>
              <a:rPr lang="en-US" sz="3200" b="1" dirty="0">
                <a:solidFill>
                  <a:srgbClr val="FF0000"/>
                </a:solidFill>
              </a:rPr>
              <a:t>Physical-Bound</a:t>
            </a:r>
            <a:r>
              <a:rPr lang="en-US" sz="3200" b="1" dirty="0"/>
              <a:t> SCADA Host Execution</a:t>
            </a:r>
          </a:p>
        </p:txBody>
      </p:sp>
      <p:sp>
        <p:nvSpPr>
          <p:cNvPr id="83" name="TextBox 82">
            <a:extLst>
              <a:ext uri="{FF2B5EF4-FFF2-40B4-BE49-F238E27FC236}">
                <a16:creationId xmlns:a16="http://schemas.microsoft.com/office/drawing/2014/main" id="{38AB3CFB-997F-613C-35E0-21CCC7107AEF}"/>
              </a:ext>
            </a:extLst>
          </p:cNvPr>
          <p:cNvSpPr txBox="1"/>
          <p:nvPr/>
        </p:nvSpPr>
        <p:spPr>
          <a:xfrm>
            <a:off x="7104786" y="1896083"/>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MODBUS</a:t>
            </a:r>
          </a:p>
        </p:txBody>
      </p:sp>
      <p:cxnSp>
        <p:nvCxnSpPr>
          <p:cNvPr id="84" name="Straight Connector 83">
            <a:extLst>
              <a:ext uri="{FF2B5EF4-FFF2-40B4-BE49-F238E27FC236}">
                <a16:creationId xmlns:a16="http://schemas.microsoft.com/office/drawing/2014/main" id="{DEA46B35-090A-751E-ADAC-4F37F07A7E12}"/>
              </a:ext>
            </a:extLst>
          </p:cNvPr>
          <p:cNvCxnSpPr>
            <a:cxnSpLocks/>
          </p:cNvCxnSpPr>
          <p:nvPr/>
        </p:nvCxnSpPr>
        <p:spPr>
          <a:xfrm>
            <a:off x="7802848" y="1850733"/>
            <a:ext cx="476635"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 name="Graphic 5" descr="Badge with solid fill">
            <a:extLst>
              <a:ext uri="{FF2B5EF4-FFF2-40B4-BE49-F238E27FC236}">
                <a16:creationId xmlns:a16="http://schemas.microsoft.com/office/drawing/2014/main" id="{AEBAEA5E-F221-1322-1ACD-2E5F163A14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92786" y="504268"/>
            <a:ext cx="572999" cy="572999"/>
          </a:xfrm>
          <a:prstGeom prst="rect">
            <a:avLst/>
          </a:prstGeom>
        </p:spPr>
      </p:pic>
      <p:pic>
        <p:nvPicPr>
          <p:cNvPr id="25" name="Graphic 24" descr="Badge 3 with solid fill">
            <a:extLst>
              <a:ext uri="{FF2B5EF4-FFF2-40B4-BE49-F238E27FC236}">
                <a16:creationId xmlns:a16="http://schemas.microsoft.com/office/drawing/2014/main" id="{AE254132-2A32-A24E-30B7-F3C750E5C7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5930" y="718514"/>
            <a:ext cx="519462" cy="519462"/>
          </a:xfrm>
          <a:prstGeom prst="rect">
            <a:avLst/>
          </a:prstGeom>
        </p:spPr>
      </p:pic>
      <p:pic>
        <p:nvPicPr>
          <p:cNvPr id="33" name="Graphic 32" descr="Badge 1 with solid fill">
            <a:extLst>
              <a:ext uri="{FF2B5EF4-FFF2-40B4-BE49-F238E27FC236}">
                <a16:creationId xmlns:a16="http://schemas.microsoft.com/office/drawing/2014/main" id="{B0892C4E-9FFB-F811-CD0C-C285A8C318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95440" y="687774"/>
            <a:ext cx="542661" cy="542661"/>
          </a:xfrm>
          <a:prstGeom prst="rect">
            <a:avLst/>
          </a:prstGeom>
        </p:spPr>
      </p:pic>
      <p:sp>
        <p:nvSpPr>
          <p:cNvPr id="35" name="Oval 34">
            <a:extLst>
              <a:ext uri="{FF2B5EF4-FFF2-40B4-BE49-F238E27FC236}">
                <a16:creationId xmlns:a16="http://schemas.microsoft.com/office/drawing/2014/main" id="{4CA8EFA4-9DF8-FE6C-2869-44C153FD8420}"/>
              </a:ext>
            </a:extLst>
          </p:cNvPr>
          <p:cNvSpPr/>
          <p:nvPr/>
        </p:nvSpPr>
        <p:spPr bwMode="auto">
          <a:xfrm>
            <a:off x="11297766" y="746712"/>
            <a:ext cx="484470" cy="424784"/>
          </a:xfrm>
          <a:prstGeom prst="ellipse">
            <a:avLst/>
          </a:prstGeom>
          <a:solidFill>
            <a:schemeClr val="tx1"/>
          </a:solidFill>
          <a:ln>
            <a:noFill/>
          </a:ln>
        </p:spPr>
        <p:txBody>
          <a:bodyPr rtlCol="0" anchor="ctr"/>
          <a:lstStyle/>
          <a:p>
            <a:pPr algn="ctr">
              <a:lnSpc>
                <a:spcPct val="100000"/>
              </a:lnSpc>
              <a:spcBef>
                <a:spcPct val="0"/>
              </a:spcBef>
              <a:buClrTx/>
              <a:buFontTx/>
              <a:buNone/>
            </a:pPr>
            <a:r>
              <a:rPr lang="en-US" sz="2400" dirty="0">
                <a:solidFill>
                  <a:schemeClr val="bg1"/>
                </a:solidFill>
                <a:latin typeface="Times" panose="02020603050405020304" pitchFamily="18" charset="0"/>
                <a:ea typeface="宋体" panose="02010600030101010101" pitchFamily="2" charset="-122"/>
                <a:cs typeface="Arial" panose="020B0604020202020204" pitchFamily="34" charset="0"/>
              </a:rPr>
              <a:t>0</a:t>
            </a:r>
          </a:p>
        </p:txBody>
      </p:sp>
      <p:sp>
        <p:nvSpPr>
          <p:cNvPr id="5" name="Rounded Rectangle 4">
            <a:extLst>
              <a:ext uri="{FF2B5EF4-FFF2-40B4-BE49-F238E27FC236}">
                <a16:creationId xmlns:a16="http://schemas.microsoft.com/office/drawing/2014/main" id="{29675D33-CB67-9E1C-E4F9-8D04E026B7E2}"/>
              </a:ext>
            </a:extLst>
          </p:cNvPr>
          <p:cNvSpPr/>
          <p:nvPr/>
        </p:nvSpPr>
        <p:spPr>
          <a:xfrm>
            <a:off x="193299" y="1628699"/>
            <a:ext cx="1113160" cy="1130660"/>
          </a:xfrm>
          <a:prstGeom prst="roundRect">
            <a:avLst/>
          </a:prstGeom>
          <a:solidFill>
            <a:srgbClr val="F9F9F9"/>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 name="TextBox 21">
            <a:extLst>
              <a:ext uri="{FF2B5EF4-FFF2-40B4-BE49-F238E27FC236}">
                <a16:creationId xmlns:a16="http://schemas.microsoft.com/office/drawing/2014/main" id="{83FCAA93-E984-CC60-0EBB-F3D5C843D650}"/>
              </a:ext>
            </a:extLst>
          </p:cNvPr>
          <p:cNvSpPr txBox="1"/>
          <p:nvPr/>
        </p:nvSpPr>
        <p:spPr>
          <a:xfrm>
            <a:off x="0" y="2730288"/>
            <a:ext cx="1614097" cy="369332"/>
          </a:xfrm>
          <a:prstGeom prst="rect">
            <a:avLst/>
          </a:prstGeom>
          <a:noFill/>
        </p:spPr>
        <p:txBody>
          <a:bodyPr wrap="square">
            <a:spAutoFit/>
          </a:bodyPr>
          <a:lstStyle/>
          <a:p>
            <a:pPr algn="ctr"/>
            <a:r>
              <a:rPr lang="en-US" b="1" dirty="0">
                <a:solidFill>
                  <a:schemeClr val="bg2">
                    <a:lumMod val="10000"/>
                  </a:schemeClr>
                </a:solidFill>
                <a:latin typeface="American Typewriter Semibold" panose="02090604020004020304" pitchFamily="18" charset="77"/>
              </a:rPr>
              <a:t>IT Network</a:t>
            </a:r>
          </a:p>
        </p:txBody>
      </p:sp>
      <p:pic>
        <p:nvPicPr>
          <p:cNvPr id="32" name="Graphic 31" descr="Programmer female with solid fill">
            <a:extLst>
              <a:ext uri="{FF2B5EF4-FFF2-40B4-BE49-F238E27FC236}">
                <a16:creationId xmlns:a16="http://schemas.microsoft.com/office/drawing/2014/main" id="{F7817DD5-B405-CAEE-DE7D-611A8222BC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698" y="2236964"/>
            <a:ext cx="461643" cy="461643"/>
          </a:xfrm>
          <a:prstGeom prst="rect">
            <a:avLst/>
          </a:prstGeom>
        </p:spPr>
      </p:pic>
      <p:pic>
        <p:nvPicPr>
          <p:cNvPr id="39" name="Graphic 38" descr="Cloud Computing with solid fill">
            <a:extLst>
              <a:ext uri="{FF2B5EF4-FFF2-40B4-BE49-F238E27FC236}">
                <a16:creationId xmlns:a16="http://schemas.microsoft.com/office/drawing/2014/main" id="{15771A9B-B8A3-5BD5-2182-731C98F5F1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7146" y="1632556"/>
            <a:ext cx="457200" cy="457200"/>
          </a:xfrm>
          <a:prstGeom prst="rect">
            <a:avLst/>
          </a:prstGeom>
        </p:spPr>
      </p:pic>
      <p:pic>
        <p:nvPicPr>
          <p:cNvPr id="40" name="Graphic 39" descr="Office worker male with solid fill">
            <a:extLst>
              <a:ext uri="{FF2B5EF4-FFF2-40B4-BE49-F238E27FC236}">
                <a16:creationId xmlns:a16="http://schemas.microsoft.com/office/drawing/2014/main" id="{68D91596-E0C5-6716-28DB-D3D6DCD951F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0556" y="1960898"/>
            <a:ext cx="467087" cy="467087"/>
          </a:xfrm>
          <a:prstGeom prst="rect">
            <a:avLst/>
          </a:prstGeom>
        </p:spPr>
      </p:pic>
      <p:cxnSp>
        <p:nvCxnSpPr>
          <p:cNvPr id="44" name="Straight Connector 43">
            <a:extLst>
              <a:ext uri="{FF2B5EF4-FFF2-40B4-BE49-F238E27FC236}">
                <a16:creationId xmlns:a16="http://schemas.microsoft.com/office/drawing/2014/main" id="{40FFE4B8-6E2D-F7EE-28B7-2792C5FBDD74}"/>
              </a:ext>
            </a:extLst>
          </p:cNvPr>
          <p:cNvCxnSpPr>
            <a:cxnSpLocks/>
          </p:cNvCxnSpPr>
          <p:nvPr/>
        </p:nvCxnSpPr>
        <p:spPr>
          <a:xfrm flipH="1">
            <a:off x="1574025" y="2098114"/>
            <a:ext cx="320822" cy="0"/>
          </a:xfrm>
          <a:prstGeom prst="line">
            <a:avLst/>
          </a:prstGeom>
          <a:ln w="127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614CE1-D7CD-1D48-F4BD-CD6DFC5C4235}"/>
              </a:ext>
            </a:extLst>
          </p:cNvPr>
          <p:cNvCxnSpPr>
            <a:cxnSpLocks/>
          </p:cNvCxnSpPr>
          <p:nvPr/>
        </p:nvCxnSpPr>
        <p:spPr>
          <a:xfrm flipH="1">
            <a:off x="1596244" y="1879773"/>
            <a:ext cx="311562" cy="0"/>
          </a:xfrm>
          <a:prstGeom prst="line">
            <a:avLst/>
          </a:prstGeom>
          <a:ln w="127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D45146-64B6-70B5-E25C-F09D787935B3}"/>
              </a:ext>
            </a:extLst>
          </p:cNvPr>
          <p:cNvCxnSpPr>
            <a:cxnSpLocks/>
          </p:cNvCxnSpPr>
          <p:nvPr/>
        </p:nvCxnSpPr>
        <p:spPr>
          <a:xfrm>
            <a:off x="420115" y="2098114"/>
            <a:ext cx="0" cy="463166"/>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96D4B5-023F-8FA5-A076-9DB3BDCB5218}"/>
              </a:ext>
            </a:extLst>
          </p:cNvPr>
          <p:cNvCxnSpPr>
            <a:cxnSpLocks/>
          </p:cNvCxnSpPr>
          <p:nvPr/>
        </p:nvCxnSpPr>
        <p:spPr>
          <a:xfrm flipH="1">
            <a:off x="420115" y="2576725"/>
            <a:ext cx="500212" cy="0"/>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8" name="Graphic 47" descr="Building Brick Wall with solid fill">
            <a:extLst>
              <a:ext uri="{FF2B5EF4-FFF2-40B4-BE49-F238E27FC236}">
                <a16:creationId xmlns:a16="http://schemas.microsoft.com/office/drawing/2014/main" id="{601ED0E6-8513-F7BB-80D3-9256A5804E8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19797" y="2124826"/>
            <a:ext cx="664456" cy="664456"/>
          </a:xfrm>
          <a:prstGeom prst="rect">
            <a:avLst/>
          </a:prstGeom>
        </p:spPr>
      </p:pic>
      <p:pic>
        <p:nvPicPr>
          <p:cNvPr id="49" name="Picture 48" descr="A picture containing text, person&#10;&#10;Description automatically generated">
            <a:extLst>
              <a:ext uri="{FF2B5EF4-FFF2-40B4-BE49-F238E27FC236}">
                <a16:creationId xmlns:a16="http://schemas.microsoft.com/office/drawing/2014/main" id="{9132C645-CB77-3321-768F-69E94C55189A}"/>
              </a:ext>
            </a:extLst>
          </p:cNvPr>
          <p:cNvPicPr>
            <a:picLocks noChangeAspect="1"/>
          </p:cNvPicPr>
          <p:nvPr/>
        </p:nvPicPr>
        <p:blipFill rotWithShape="1">
          <a:blip r:embed="rId18"/>
          <a:srcRect l="9029" r="8437"/>
          <a:stretch/>
        </p:blipFill>
        <p:spPr>
          <a:xfrm>
            <a:off x="3109611" y="1283762"/>
            <a:ext cx="1330780" cy="783805"/>
          </a:xfrm>
          <a:prstGeom prst="rect">
            <a:avLst/>
          </a:prstGeom>
        </p:spPr>
      </p:pic>
      <p:pic>
        <p:nvPicPr>
          <p:cNvPr id="50" name="Picture 49" descr="A picture containing sky, outdoor&#10;&#10;Description automatically generated">
            <a:extLst>
              <a:ext uri="{FF2B5EF4-FFF2-40B4-BE49-F238E27FC236}">
                <a16:creationId xmlns:a16="http://schemas.microsoft.com/office/drawing/2014/main" id="{5E2D43D2-C428-71D3-6F63-211C2720611A}"/>
              </a:ext>
            </a:extLst>
          </p:cNvPr>
          <p:cNvPicPr>
            <a:picLocks noChangeAspect="1"/>
          </p:cNvPicPr>
          <p:nvPr/>
        </p:nvPicPr>
        <p:blipFill>
          <a:blip r:embed="rId19"/>
          <a:stretch>
            <a:fillRect/>
          </a:stretch>
        </p:blipFill>
        <p:spPr>
          <a:xfrm>
            <a:off x="9955277" y="727666"/>
            <a:ext cx="1317745" cy="1317745"/>
          </a:xfrm>
          <a:prstGeom prst="rect">
            <a:avLst/>
          </a:prstGeom>
        </p:spPr>
      </p:pic>
      <p:sp>
        <p:nvSpPr>
          <p:cNvPr id="52" name="TextBox 51">
            <a:extLst>
              <a:ext uri="{FF2B5EF4-FFF2-40B4-BE49-F238E27FC236}">
                <a16:creationId xmlns:a16="http://schemas.microsoft.com/office/drawing/2014/main" id="{2783A545-7206-DB7B-8BA0-9693484D5241}"/>
              </a:ext>
            </a:extLst>
          </p:cNvPr>
          <p:cNvSpPr txBox="1"/>
          <p:nvPr/>
        </p:nvSpPr>
        <p:spPr>
          <a:xfrm>
            <a:off x="3467640" y="991646"/>
            <a:ext cx="664456" cy="369332"/>
          </a:xfrm>
          <a:prstGeom prst="rect">
            <a:avLst/>
          </a:prstGeom>
          <a:noFill/>
        </p:spPr>
        <p:txBody>
          <a:bodyPr wrap="square" rtlCol="0">
            <a:spAutoFit/>
          </a:bodyPr>
          <a:lstStyle/>
          <a:p>
            <a:r>
              <a:rPr lang="en-US" b="1" dirty="0"/>
              <a:t>HMI</a:t>
            </a:r>
          </a:p>
        </p:txBody>
      </p:sp>
      <p:pic>
        <p:nvPicPr>
          <p:cNvPr id="53" name="Picture 52" descr="Graphical user interface&#10;&#10;Description automatically generated">
            <a:extLst>
              <a:ext uri="{FF2B5EF4-FFF2-40B4-BE49-F238E27FC236}">
                <a16:creationId xmlns:a16="http://schemas.microsoft.com/office/drawing/2014/main" id="{0AC861F4-70C5-B6D5-C832-7C17332D1951}"/>
              </a:ext>
            </a:extLst>
          </p:cNvPr>
          <p:cNvPicPr>
            <a:picLocks noChangeAspect="1"/>
          </p:cNvPicPr>
          <p:nvPr/>
        </p:nvPicPr>
        <p:blipFill rotWithShape="1">
          <a:blip r:embed="rId20"/>
          <a:srcRect l="5072" t="4220" r="5451" b="4430"/>
          <a:stretch/>
        </p:blipFill>
        <p:spPr>
          <a:xfrm>
            <a:off x="8544145" y="1612941"/>
            <a:ext cx="1113160" cy="852338"/>
          </a:xfrm>
          <a:prstGeom prst="rect">
            <a:avLst/>
          </a:prstGeom>
        </p:spPr>
      </p:pic>
      <p:pic>
        <p:nvPicPr>
          <p:cNvPr id="56" name="Graphic 55" descr="Computer outline">
            <a:extLst>
              <a:ext uri="{FF2B5EF4-FFF2-40B4-BE49-F238E27FC236}">
                <a16:creationId xmlns:a16="http://schemas.microsoft.com/office/drawing/2014/main" id="{094FBFC7-1050-39D7-A455-B25A9C5A55F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111260" y="1303176"/>
            <a:ext cx="1959874" cy="1959874"/>
          </a:xfrm>
          <a:prstGeom prst="rect">
            <a:avLst/>
          </a:prstGeom>
        </p:spPr>
      </p:pic>
      <p:pic>
        <p:nvPicPr>
          <p:cNvPr id="59" name="Graphic 58" descr="Computer with solid fill">
            <a:extLst>
              <a:ext uri="{FF2B5EF4-FFF2-40B4-BE49-F238E27FC236}">
                <a16:creationId xmlns:a16="http://schemas.microsoft.com/office/drawing/2014/main" id="{1106EF32-420A-18EE-F540-F91CD01E2F4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32876" y="2351728"/>
            <a:ext cx="1250706" cy="1250706"/>
          </a:xfrm>
          <a:prstGeom prst="rect">
            <a:avLst/>
          </a:prstGeom>
        </p:spPr>
      </p:pic>
      <p:sp>
        <p:nvSpPr>
          <p:cNvPr id="79" name="TextBox 78">
            <a:extLst>
              <a:ext uri="{FF2B5EF4-FFF2-40B4-BE49-F238E27FC236}">
                <a16:creationId xmlns:a16="http://schemas.microsoft.com/office/drawing/2014/main" id="{978A88E8-0DC9-5B94-F040-ED4B40D6B9FB}"/>
              </a:ext>
            </a:extLst>
          </p:cNvPr>
          <p:cNvSpPr txBox="1"/>
          <p:nvPr/>
        </p:nvSpPr>
        <p:spPr>
          <a:xfrm>
            <a:off x="2911626" y="2293119"/>
            <a:ext cx="1276758" cy="369332"/>
          </a:xfrm>
          <a:prstGeom prst="rect">
            <a:avLst/>
          </a:prstGeom>
          <a:noFill/>
        </p:spPr>
        <p:txBody>
          <a:bodyPr wrap="square" rtlCol="0">
            <a:spAutoFit/>
          </a:bodyPr>
          <a:lstStyle/>
          <a:p>
            <a:pPr algn="ctr"/>
            <a:r>
              <a:rPr lang="en-US" b="1" dirty="0"/>
              <a:t>OPC Server</a:t>
            </a:r>
          </a:p>
        </p:txBody>
      </p:sp>
      <p:sp>
        <p:nvSpPr>
          <p:cNvPr id="80" name="TextBox 79">
            <a:extLst>
              <a:ext uri="{FF2B5EF4-FFF2-40B4-BE49-F238E27FC236}">
                <a16:creationId xmlns:a16="http://schemas.microsoft.com/office/drawing/2014/main" id="{FC47396E-F6CD-38D1-67B8-6E6F4C879F94}"/>
              </a:ext>
            </a:extLst>
          </p:cNvPr>
          <p:cNvSpPr txBox="1"/>
          <p:nvPr/>
        </p:nvSpPr>
        <p:spPr>
          <a:xfrm>
            <a:off x="5254827" y="1428316"/>
            <a:ext cx="1567556" cy="369332"/>
          </a:xfrm>
          <a:prstGeom prst="rect">
            <a:avLst/>
          </a:prstGeom>
          <a:noFill/>
        </p:spPr>
        <p:txBody>
          <a:bodyPr wrap="square" rtlCol="0">
            <a:spAutoFit/>
          </a:bodyPr>
          <a:lstStyle/>
          <a:p>
            <a:pPr algn="ctr"/>
            <a:r>
              <a:rPr lang="en-US" b="1" dirty="0"/>
              <a:t>SCADA Server</a:t>
            </a:r>
          </a:p>
        </p:txBody>
      </p:sp>
      <p:pic>
        <p:nvPicPr>
          <p:cNvPr id="85" name="Picture 84" descr="Graphical user interface, text, application, chat or text message&#10;&#10;Description automatically generated">
            <a:extLst>
              <a:ext uri="{FF2B5EF4-FFF2-40B4-BE49-F238E27FC236}">
                <a16:creationId xmlns:a16="http://schemas.microsoft.com/office/drawing/2014/main" id="{256D0726-3701-B5F6-1A89-E8EEC17CEC44}"/>
              </a:ext>
            </a:extLst>
          </p:cNvPr>
          <p:cNvPicPr>
            <a:picLocks noChangeAspect="1"/>
          </p:cNvPicPr>
          <p:nvPr/>
        </p:nvPicPr>
        <p:blipFill rotWithShape="1">
          <a:blip r:embed="rId25"/>
          <a:srcRect r="70350" b="75879"/>
          <a:stretch/>
        </p:blipFill>
        <p:spPr>
          <a:xfrm>
            <a:off x="5265785" y="1794080"/>
            <a:ext cx="1014709" cy="219146"/>
          </a:xfrm>
          <a:prstGeom prst="rect">
            <a:avLst/>
          </a:prstGeom>
        </p:spPr>
      </p:pic>
      <p:pic>
        <p:nvPicPr>
          <p:cNvPr id="1026" name="Picture 2" descr="OPC Unified Architecture (OPC UA) | InfluxData">
            <a:extLst>
              <a:ext uri="{FF2B5EF4-FFF2-40B4-BE49-F238E27FC236}">
                <a16:creationId xmlns:a16="http://schemas.microsoft.com/office/drawing/2014/main" id="{5C08B14B-7901-3BA8-73D3-146768E2E9D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6113" t="38052" r="36036" b="28786"/>
          <a:stretch/>
        </p:blipFill>
        <p:spPr bwMode="auto">
          <a:xfrm>
            <a:off x="2962241" y="2667846"/>
            <a:ext cx="696462" cy="2242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AD6677-993A-8312-F992-9E71D4046EAD}"/>
              </a:ext>
            </a:extLst>
          </p:cNvPr>
          <p:cNvSpPr/>
          <p:nvPr/>
        </p:nvSpPr>
        <p:spPr>
          <a:xfrm>
            <a:off x="2295122" y="987184"/>
            <a:ext cx="5309183" cy="248822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89" name="Graphic 88" descr="Processor outline">
            <a:extLst>
              <a:ext uri="{FF2B5EF4-FFF2-40B4-BE49-F238E27FC236}">
                <a16:creationId xmlns:a16="http://schemas.microsoft.com/office/drawing/2014/main" id="{60E7AAE7-085D-D304-B0A3-EABE3EDD611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12273" y="2038209"/>
            <a:ext cx="205231" cy="205231"/>
          </a:xfrm>
          <a:prstGeom prst="rect">
            <a:avLst/>
          </a:prstGeom>
        </p:spPr>
      </p:pic>
      <p:pic>
        <p:nvPicPr>
          <p:cNvPr id="90" name="Graphic 89" descr="Processor outline">
            <a:extLst>
              <a:ext uri="{FF2B5EF4-FFF2-40B4-BE49-F238E27FC236}">
                <a16:creationId xmlns:a16="http://schemas.microsoft.com/office/drawing/2014/main" id="{2CE5A758-EBC3-CF70-FA9C-F51898F097F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670311" y="2039110"/>
            <a:ext cx="205231" cy="205231"/>
          </a:xfrm>
          <a:prstGeom prst="rect">
            <a:avLst/>
          </a:prstGeom>
        </p:spPr>
      </p:pic>
      <p:cxnSp>
        <p:nvCxnSpPr>
          <p:cNvPr id="91" name="Straight Connector 90">
            <a:extLst>
              <a:ext uri="{FF2B5EF4-FFF2-40B4-BE49-F238E27FC236}">
                <a16:creationId xmlns:a16="http://schemas.microsoft.com/office/drawing/2014/main" id="{05A80ED3-E240-582A-5556-98611FBEFE51}"/>
              </a:ext>
            </a:extLst>
          </p:cNvPr>
          <p:cNvCxnSpPr>
            <a:cxnSpLocks/>
          </p:cNvCxnSpPr>
          <p:nvPr/>
        </p:nvCxnSpPr>
        <p:spPr>
          <a:xfrm>
            <a:off x="6939338" y="2141147"/>
            <a:ext cx="1955684" cy="0"/>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4B9232D-EDBE-2618-CEBE-A6B8718CE650}"/>
              </a:ext>
            </a:extLst>
          </p:cNvPr>
          <p:cNvCxnSpPr>
            <a:cxnSpLocks/>
            <a:stCxn id="59" idx="3"/>
          </p:cNvCxnSpPr>
          <p:nvPr/>
        </p:nvCxnSpPr>
        <p:spPr>
          <a:xfrm flipV="1">
            <a:off x="4183582" y="2269923"/>
            <a:ext cx="980417" cy="707158"/>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2B9A493-F97D-3C79-71F4-11A08BBCBE58}"/>
              </a:ext>
            </a:extLst>
          </p:cNvPr>
          <p:cNvCxnSpPr>
            <a:cxnSpLocks/>
          </p:cNvCxnSpPr>
          <p:nvPr/>
        </p:nvCxnSpPr>
        <p:spPr>
          <a:xfrm>
            <a:off x="4435225" y="1428316"/>
            <a:ext cx="716396" cy="712831"/>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AD6A32E3-9C5D-B3A4-CEAB-2AF01C7AACF3}"/>
              </a:ext>
            </a:extLst>
          </p:cNvPr>
          <p:cNvSpPr txBox="1"/>
          <p:nvPr/>
        </p:nvSpPr>
        <p:spPr>
          <a:xfrm rot="2601008">
            <a:off x="4605743" y="1600304"/>
            <a:ext cx="575426"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HTTP</a:t>
            </a:r>
          </a:p>
        </p:txBody>
      </p:sp>
      <p:sp>
        <p:nvSpPr>
          <p:cNvPr id="105" name="TextBox 104">
            <a:extLst>
              <a:ext uri="{FF2B5EF4-FFF2-40B4-BE49-F238E27FC236}">
                <a16:creationId xmlns:a16="http://schemas.microsoft.com/office/drawing/2014/main" id="{C05FF899-B138-F139-FCBF-A397CD855BAC}"/>
              </a:ext>
            </a:extLst>
          </p:cNvPr>
          <p:cNvSpPr txBox="1"/>
          <p:nvPr/>
        </p:nvSpPr>
        <p:spPr>
          <a:xfrm rot="19336413">
            <a:off x="4250588" y="2356158"/>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OPC-UA</a:t>
            </a:r>
          </a:p>
        </p:txBody>
      </p:sp>
      <p:pic>
        <p:nvPicPr>
          <p:cNvPr id="106" name="Graphic 105" descr="Bug with solid fill">
            <a:extLst>
              <a:ext uri="{FF2B5EF4-FFF2-40B4-BE49-F238E27FC236}">
                <a16:creationId xmlns:a16="http://schemas.microsoft.com/office/drawing/2014/main" id="{46A98D06-1367-E013-C1EC-A59B1EDECD8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897632" y="2185055"/>
            <a:ext cx="272794" cy="272794"/>
          </a:xfrm>
          <a:prstGeom prst="rect">
            <a:avLst/>
          </a:prstGeom>
        </p:spPr>
      </p:pic>
      <p:pic>
        <p:nvPicPr>
          <p:cNvPr id="110" name="Graphic 109" descr="Cmd Terminal with solid fill">
            <a:extLst>
              <a:ext uri="{FF2B5EF4-FFF2-40B4-BE49-F238E27FC236}">
                <a16:creationId xmlns:a16="http://schemas.microsoft.com/office/drawing/2014/main" id="{DA98460D-8D9D-56D3-59B2-ACE213F8236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641602" y="2176359"/>
            <a:ext cx="264244" cy="264244"/>
          </a:xfrm>
          <a:prstGeom prst="rect">
            <a:avLst/>
          </a:prstGeom>
        </p:spPr>
      </p:pic>
      <p:cxnSp>
        <p:nvCxnSpPr>
          <p:cNvPr id="111" name="Straight Connector 110">
            <a:extLst>
              <a:ext uri="{FF2B5EF4-FFF2-40B4-BE49-F238E27FC236}">
                <a16:creationId xmlns:a16="http://schemas.microsoft.com/office/drawing/2014/main" id="{50EC7AD2-9E5F-1223-E782-839979B06EF4}"/>
              </a:ext>
            </a:extLst>
          </p:cNvPr>
          <p:cNvCxnSpPr>
            <a:cxnSpLocks/>
          </p:cNvCxnSpPr>
          <p:nvPr/>
        </p:nvCxnSpPr>
        <p:spPr>
          <a:xfrm flipH="1">
            <a:off x="7752159" y="1576707"/>
            <a:ext cx="578652"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16F86CE-E4DB-E7F5-98F5-59CF4D852BF3}"/>
              </a:ext>
            </a:extLst>
          </p:cNvPr>
          <p:cNvSpPr txBox="1"/>
          <p:nvPr/>
        </p:nvSpPr>
        <p:spPr>
          <a:xfrm>
            <a:off x="7756958" y="1311748"/>
            <a:ext cx="578653"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Read</a:t>
            </a:r>
          </a:p>
        </p:txBody>
      </p:sp>
      <p:sp>
        <p:nvSpPr>
          <p:cNvPr id="115" name="TextBox 114">
            <a:extLst>
              <a:ext uri="{FF2B5EF4-FFF2-40B4-BE49-F238E27FC236}">
                <a16:creationId xmlns:a16="http://schemas.microsoft.com/office/drawing/2014/main" id="{A9ECACA5-84FC-B7DA-D409-85C68B7874E2}"/>
              </a:ext>
            </a:extLst>
          </p:cNvPr>
          <p:cNvSpPr txBox="1"/>
          <p:nvPr/>
        </p:nvSpPr>
        <p:spPr>
          <a:xfrm>
            <a:off x="7731401" y="1587150"/>
            <a:ext cx="742689"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Write</a:t>
            </a:r>
          </a:p>
        </p:txBody>
      </p:sp>
      <p:sp>
        <p:nvSpPr>
          <p:cNvPr id="118" name="TextBox 117">
            <a:extLst>
              <a:ext uri="{FF2B5EF4-FFF2-40B4-BE49-F238E27FC236}">
                <a16:creationId xmlns:a16="http://schemas.microsoft.com/office/drawing/2014/main" id="{76D583B6-340A-2894-8972-05061EF05F24}"/>
              </a:ext>
            </a:extLst>
          </p:cNvPr>
          <p:cNvSpPr txBox="1"/>
          <p:nvPr/>
        </p:nvSpPr>
        <p:spPr>
          <a:xfrm>
            <a:off x="5634091" y="2817358"/>
            <a:ext cx="1840770" cy="584775"/>
          </a:xfrm>
          <a:prstGeom prst="rect">
            <a:avLst/>
          </a:prstGeom>
          <a:noFill/>
        </p:spPr>
        <p:txBody>
          <a:bodyPr wrap="square" rtlCol="0">
            <a:spAutoFit/>
          </a:bodyPr>
          <a:lstStyle/>
          <a:p>
            <a:r>
              <a:rPr lang="en-US" sz="1600" dirty="0"/>
              <a:t>Supervisory Control</a:t>
            </a:r>
          </a:p>
          <a:p>
            <a:r>
              <a:rPr lang="en-US" sz="1600" dirty="0"/>
              <a:t>~1 - 2000ms</a:t>
            </a:r>
          </a:p>
        </p:txBody>
      </p:sp>
      <p:sp>
        <p:nvSpPr>
          <p:cNvPr id="119" name="TextBox 118">
            <a:extLst>
              <a:ext uri="{FF2B5EF4-FFF2-40B4-BE49-F238E27FC236}">
                <a16:creationId xmlns:a16="http://schemas.microsoft.com/office/drawing/2014/main" id="{A5A9AF73-8049-45A0-8D03-D589BED2198D}"/>
              </a:ext>
            </a:extLst>
          </p:cNvPr>
          <p:cNvSpPr txBox="1"/>
          <p:nvPr/>
        </p:nvSpPr>
        <p:spPr>
          <a:xfrm>
            <a:off x="9168404" y="2968166"/>
            <a:ext cx="1361435" cy="584775"/>
          </a:xfrm>
          <a:prstGeom prst="rect">
            <a:avLst/>
          </a:prstGeom>
          <a:noFill/>
        </p:spPr>
        <p:txBody>
          <a:bodyPr wrap="square" rtlCol="0">
            <a:spAutoFit/>
          </a:bodyPr>
          <a:lstStyle/>
          <a:p>
            <a:r>
              <a:rPr lang="en-US" sz="1600" dirty="0"/>
              <a:t>Basic  Control</a:t>
            </a:r>
          </a:p>
          <a:p>
            <a:r>
              <a:rPr lang="en-US" sz="1600" dirty="0"/>
              <a:t>~1 - 10ms</a:t>
            </a:r>
          </a:p>
        </p:txBody>
      </p:sp>
      <p:pic>
        <p:nvPicPr>
          <p:cNvPr id="121" name="Picture 120" descr="Table&#10;&#10;Description automatically generated">
            <a:extLst>
              <a:ext uri="{FF2B5EF4-FFF2-40B4-BE49-F238E27FC236}">
                <a16:creationId xmlns:a16="http://schemas.microsoft.com/office/drawing/2014/main" id="{936B934F-EF23-39FA-268E-927E9F4369DD}"/>
              </a:ext>
            </a:extLst>
          </p:cNvPr>
          <p:cNvPicPr>
            <a:picLocks noChangeAspect="1"/>
          </p:cNvPicPr>
          <p:nvPr/>
        </p:nvPicPr>
        <p:blipFill rotWithShape="1">
          <a:blip r:embed="rId33">
            <a:extLst>
              <a:ext uri="{28A0092B-C50C-407E-A947-70E740481C1C}">
                <a14:useLocalDpi xmlns:a14="http://schemas.microsoft.com/office/drawing/2010/main" val="0"/>
              </a:ext>
            </a:extLst>
          </a:blip>
          <a:srcRect r="60281" b="52124"/>
          <a:stretch/>
        </p:blipFill>
        <p:spPr>
          <a:xfrm>
            <a:off x="221174" y="3993216"/>
            <a:ext cx="3301841" cy="2244803"/>
          </a:xfrm>
          <a:prstGeom prst="rect">
            <a:avLst/>
          </a:prstGeom>
        </p:spPr>
      </p:pic>
      <p:cxnSp>
        <p:nvCxnSpPr>
          <p:cNvPr id="9" name="Straight Arrow Connector 8">
            <a:extLst>
              <a:ext uri="{FF2B5EF4-FFF2-40B4-BE49-F238E27FC236}">
                <a16:creationId xmlns:a16="http://schemas.microsoft.com/office/drawing/2014/main" id="{46A33B05-E05E-2FCF-5C96-0A7EC5C39F2A}"/>
              </a:ext>
            </a:extLst>
          </p:cNvPr>
          <p:cNvCxnSpPr>
            <a:cxnSpLocks/>
          </p:cNvCxnSpPr>
          <p:nvPr/>
        </p:nvCxnSpPr>
        <p:spPr>
          <a:xfrm flipH="1">
            <a:off x="3011931" y="2477785"/>
            <a:ext cx="2571503" cy="1439903"/>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picture containing timeline&#10;&#10;Description automatically generated">
            <a:extLst>
              <a:ext uri="{FF2B5EF4-FFF2-40B4-BE49-F238E27FC236}">
                <a16:creationId xmlns:a16="http://schemas.microsoft.com/office/drawing/2014/main" id="{4783E14F-BCCE-639F-55B2-C315CA9ED5BB}"/>
              </a:ext>
            </a:extLst>
          </p:cNvPr>
          <p:cNvPicPr>
            <a:picLocks noChangeAspect="1"/>
          </p:cNvPicPr>
          <p:nvPr/>
        </p:nvPicPr>
        <p:blipFill rotWithShape="1">
          <a:blip r:embed="rId34">
            <a:extLst>
              <a:ext uri="{28A0092B-C50C-407E-A947-70E740481C1C}">
                <a14:useLocalDpi xmlns:a14="http://schemas.microsoft.com/office/drawing/2010/main" val="0"/>
              </a:ext>
            </a:extLst>
          </a:blip>
          <a:srcRect l="10990" t="37434" r="75110" b="30820"/>
          <a:stretch/>
        </p:blipFill>
        <p:spPr>
          <a:xfrm>
            <a:off x="4223661" y="4102354"/>
            <a:ext cx="1808064" cy="2309239"/>
          </a:xfrm>
          <a:prstGeom prst="rect">
            <a:avLst/>
          </a:prstGeom>
        </p:spPr>
      </p:pic>
      <p:cxnSp>
        <p:nvCxnSpPr>
          <p:cNvPr id="8" name="Straight Connector 7">
            <a:extLst>
              <a:ext uri="{FF2B5EF4-FFF2-40B4-BE49-F238E27FC236}">
                <a16:creationId xmlns:a16="http://schemas.microsoft.com/office/drawing/2014/main" id="{36DE863A-4F91-4D6C-729E-79BF0A9A6BC0}"/>
              </a:ext>
            </a:extLst>
          </p:cNvPr>
          <p:cNvCxnSpPr>
            <a:cxnSpLocks/>
          </p:cNvCxnSpPr>
          <p:nvPr/>
        </p:nvCxnSpPr>
        <p:spPr>
          <a:xfrm flipV="1">
            <a:off x="3523015" y="4120241"/>
            <a:ext cx="773509" cy="1781456"/>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592E0AD-8EF2-9F85-DBAD-2791F69C8F0B}"/>
              </a:ext>
            </a:extLst>
          </p:cNvPr>
          <p:cNvCxnSpPr>
            <a:cxnSpLocks/>
          </p:cNvCxnSpPr>
          <p:nvPr/>
        </p:nvCxnSpPr>
        <p:spPr>
          <a:xfrm>
            <a:off x="3516308" y="5943631"/>
            <a:ext cx="780216" cy="455324"/>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3" name="Picture 22" descr="A picture containing timeline&#10;&#10;Description automatically generated">
            <a:extLst>
              <a:ext uri="{FF2B5EF4-FFF2-40B4-BE49-F238E27FC236}">
                <a16:creationId xmlns:a16="http://schemas.microsoft.com/office/drawing/2014/main" id="{4E97E738-CBB7-2701-7722-4F9CD6B47519}"/>
              </a:ext>
            </a:extLst>
          </p:cNvPr>
          <p:cNvPicPr>
            <a:picLocks noChangeAspect="1"/>
          </p:cNvPicPr>
          <p:nvPr/>
        </p:nvPicPr>
        <p:blipFill rotWithShape="1">
          <a:blip r:embed="rId34">
            <a:extLst>
              <a:ext uri="{28A0092B-C50C-407E-A947-70E740481C1C}">
                <a14:useLocalDpi xmlns:a14="http://schemas.microsoft.com/office/drawing/2010/main" val="0"/>
              </a:ext>
            </a:extLst>
          </a:blip>
          <a:srcRect l="33262" t="37434" r="49387" b="30820"/>
          <a:stretch/>
        </p:blipFill>
        <p:spPr>
          <a:xfrm>
            <a:off x="6031725" y="4102354"/>
            <a:ext cx="2256832" cy="2309239"/>
          </a:xfrm>
          <a:prstGeom prst="rect">
            <a:avLst/>
          </a:prstGeom>
        </p:spPr>
      </p:pic>
      <p:sp>
        <p:nvSpPr>
          <p:cNvPr id="24" name="TextBox 23">
            <a:extLst>
              <a:ext uri="{FF2B5EF4-FFF2-40B4-BE49-F238E27FC236}">
                <a16:creationId xmlns:a16="http://schemas.microsoft.com/office/drawing/2014/main" id="{05151D4D-658E-9E8C-5273-0B20EF024859}"/>
              </a:ext>
            </a:extLst>
          </p:cNvPr>
          <p:cNvSpPr txBox="1"/>
          <p:nvPr/>
        </p:nvSpPr>
        <p:spPr>
          <a:xfrm>
            <a:off x="2094167" y="4882682"/>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6" name="TextBox 25">
            <a:extLst>
              <a:ext uri="{FF2B5EF4-FFF2-40B4-BE49-F238E27FC236}">
                <a16:creationId xmlns:a16="http://schemas.microsoft.com/office/drawing/2014/main" id="{1FCAEC19-FCB6-46C3-A7B5-10E995591BEC}"/>
              </a:ext>
            </a:extLst>
          </p:cNvPr>
          <p:cNvSpPr txBox="1"/>
          <p:nvPr/>
        </p:nvSpPr>
        <p:spPr>
          <a:xfrm>
            <a:off x="2092933" y="5021181"/>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7" name="TextBox 26">
            <a:extLst>
              <a:ext uri="{FF2B5EF4-FFF2-40B4-BE49-F238E27FC236}">
                <a16:creationId xmlns:a16="http://schemas.microsoft.com/office/drawing/2014/main" id="{CFC72E0A-1B0B-B4C1-4DA5-940635B05C83}"/>
              </a:ext>
            </a:extLst>
          </p:cNvPr>
          <p:cNvSpPr txBox="1"/>
          <p:nvPr/>
        </p:nvSpPr>
        <p:spPr>
          <a:xfrm>
            <a:off x="2092933" y="5163974"/>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8" name="TextBox 27">
            <a:extLst>
              <a:ext uri="{FF2B5EF4-FFF2-40B4-BE49-F238E27FC236}">
                <a16:creationId xmlns:a16="http://schemas.microsoft.com/office/drawing/2014/main" id="{3AB63130-216D-35D5-DD2D-0C093794E2A4}"/>
              </a:ext>
            </a:extLst>
          </p:cNvPr>
          <p:cNvSpPr txBox="1"/>
          <p:nvPr/>
        </p:nvSpPr>
        <p:spPr>
          <a:xfrm>
            <a:off x="2092933" y="5298179"/>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9" name="TextBox 28">
            <a:extLst>
              <a:ext uri="{FF2B5EF4-FFF2-40B4-BE49-F238E27FC236}">
                <a16:creationId xmlns:a16="http://schemas.microsoft.com/office/drawing/2014/main" id="{B0F9B74F-7FBD-B1A6-82A2-66A8AD093A3F}"/>
              </a:ext>
            </a:extLst>
          </p:cNvPr>
          <p:cNvSpPr txBox="1"/>
          <p:nvPr/>
        </p:nvSpPr>
        <p:spPr>
          <a:xfrm>
            <a:off x="2080851" y="5707271"/>
            <a:ext cx="742689"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Write</a:t>
            </a:r>
          </a:p>
        </p:txBody>
      </p:sp>
      <p:sp>
        <p:nvSpPr>
          <p:cNvPr id="3" name="Title 1">
            <a:extLst>
              <a:ext uri="{FF2B5EF4-FFF2-40B4-BE49-F238E27FC236}">
                <a16:creationId xmlns:a16="http://schemas.microsoft.com/office/drawing/2014/main" id="{6201F0B7-C965-19ED-7465-F07FBB8E51C7}"/>
              </a:ext>
            </a:extLst>
          </p:cNvPr>
          <p:cNvSpPr txBox="1">
            <a:spLocks/>
          </p:cNvSpPr>
          <p:nvPr/>
        </p:nvSpPr>
        <p:spPr>
          <a:xfrm>
            <a:off x="8423389" y="3719031"/>
            <a:ext cx="3619649" cy="2019957"/>
          </a:xfrm>
          <a:prstGeom prst="rect">
            <a:avLst/>
          </a:prstGeom>
          <a:ln>
            <a:solidFill>
              <a:srgbClr val="00B05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u="sng" dirty="0">
                <a:latin typeface="+mn-lt"/>
              </a:rPr>
              <a:t>Key point:</a:t>
            </a:r>
            <a:r>
              <a:rPr lang="en-US" sz="1600" b="1" dirty="0">
                <a:latin typeface="+mn-lt"/>
              </a:rPr>
              <a:t> </a:t>
            </a:r>
            <a:r>
              <a:rPr lang="en-US" sz="1600" dirty="0">
                <a:latin typeface="+mn-lt"/>
              </a:rPr>
              <a:t>We analyze what system activity (execution) led to the control commands</a:t>
            </a:r>
          </a:p>
          <a:p>
            <a:pPr marL="285750" indent="-285750">
              <a:buFont typeface="Arial" panose="020B0604020202020204" pitchFamily="34" charset="0"/>
              <a:buChar char="•"/>
            </a:pPr>
            <a:r>
              <a:rPr lang="en-US" sz="1600" dirty="0">
                <a:solidFill>
                  <a:srgbClr val="0070C0"/>
                </a:solidFill>
              </a:rPr>
              <a:t>If control commands are generated via attacker’s injected code, it will be anomalous to the legitimate semantics used to generate the commands</a:t>
            </a:r>
          </a:p>
        </p:txBody>
      </p:sp>
    </p:spTree>
    <p:extLst>
      <p:ext uri="{BB962C8B-B14F-4D97-AF65-F5344CB8AC3E}">
        <p14:creationId xmlns:p14="http://schemas.microsoft.com/office/powerpoint/2010/main" val="513595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descr="A picture containing calendar&#10;&#10;Description automatically generated">
            <a:extLst>
              <a:ext uri="{FF2B5EF4-FFF2-40B4-BE49-F238E27FC236}">
                <a16:creationId xmlns:a16="http://schemas.microsoft.com/office/drawing/2014/main" id="{AB786B9B-73D9-CA60-CE40-F28A661A5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914" y="2027441"/>
            <a:ext cx="969432" cy="837798"/>
          </a:xfrm>
          <a:prstGeom prst="rect">
            <a:avLst/>
          </a:prstGeom>
        </p:spPr>
      </p:pic>
      <p:sp>
        <p:nvSpPr>
          <p:cNvPr id="83" name="TextBox 82">
            <a:extLst>
              <a:ext uri="{FF2B5EF4-FFF2-40B4-BE49-F238E27FC236}">
                <a16:creationId xmlns:a16="http://schemas.microsoft.com/office/drawing/2014/main" id="{38AB3CFB-997F-613C-35E0-21CCC7107AEF}"/>
              </a:ext>
            </a:extLst>
          </p:cNvPr>
          <p:cNvSpPr txBox="1"/>
          <p:nvPr/>
        </p:nvSpPr>
        <p:spPr>
          <a:xfrm>
            <a:off x="2670947" y="1530291"/>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MODBUS</a:t>
            </a:r>
          </a:p>
        </p:txBody>
      </p:sp>
      <p:cxnSp>
        <p:nvCxnSpPr>
          <p:cNvPr id="84" name="Straight Connector 83">
            <a:extLst>
              <a:ext uri="{FF2B5EF4-FFF2-40B4-BE49-F238E27FC236}">
                <a16:creationId xmlns:a16="http://schemas.microsoft.com/office/drawing/2014/main" id="{DEA46B35-090A-751E-ADAC-4F37F07A7E12}"/>
              </a:ext>
            </a:extLst>
          </p:cNvPr>
          <p:cNvCxnSpPr>
            <a:cxnSpLocks/>
          </p:cNvCxnSpPr>
          <p:nvPr/>
        </p:nvCxnSpPr>
        <p:spPr>
          <a:xfrm>
            <a:off x="3369009" y="1484941"/>
            <a:ext cx="476635"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3" name="Picture 52" descr="Graphical user interface&#10;&#10;Description automatically generated">
            <a:extLst>
              <a:ext uri="{FF2B5EF4-FFF2-40B4-BE49-F238E27FC236}">
                <a16:creationId xmlns:a16="http://schemas.microsoft.com/office/drawing/2014/main" id="{0AC861F4-70C5-B6D5-C832-7C17332D1951}"/>
              </a:ext>
            </a:extLst>
          </p:cNvPr>
          <p:cNvPicPr>
            <a:picLocks noChangeAspect="1"/>
          </p:cNvPicPr>
          <p:nvPr/>
        </p:nvPicPr>
        <p:blipFill rotWithShape="1">
          <a:blip r:embed="rId3"/>
          <a:srcRect l="5072" t="4220" r="5451" b="4430"/>
          <a:stretch/>
        </p:blipFill>
        <p:spPr>
          <a:xfrm>
            <a:off x="4110306" y="1247149"/>
            <a:ext cx="1113160" cy="852338"/>
          </a:xfrm>
          <a:prstGeom prst="rect">
            <a:avLst/>
          </a:prstGeom>
        </p:spPr>
      </p:pic>
      <p:pic>
        <p:nvPicPr>
          <p:cNvPr id="56" name="Graphic 55" descr="Computer outline">
            <a:extLst>
              <a:ext uri="{FF2B5EF4-FFF2-40B4-BE49-F238E27FC236}">
                <a16:creationId xmlns:a16="http://schemas.microsoft.com/office/drawing/2014/main" id="{094FBFC7-1050-39D7-A455-B25A9C5A55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421" y="937384"/>
            <a:ext cx="1959874" cy="1959874"/>
          </a:xfrm>
          <a:prstGeom prst="rect">
            <a:avLst/>
          </a:prstGeom>
        </p:spPr>
      </p:pic>
      <p:sp>
        <p:nvSpPr>
          <p:cNvPr id="80" name="TextBox 79">
            <a:extLst>
              <a:ext uri="{FF2B5EF4-FFF2-40B4-BE49-F238E27FC236}">
                <a16:creationId xmlns:a16="http://schemas.microsoft.com/office/drawing/2014/main" id="{FC47396E-F6CD-38D1-67B8-6E6F4C879F94}"/>
              </a:ext>
            </a:extLst>
          </p:cNvPr>
          <p:cNvSpPr txBox="1"/>
          <p:nvPr/>
        </p:nvSpPr>
        <p:spPr>
          <a:xfrm>
            <a:off x="820988" y="1062524"/>
            <a:ext cx="1567556" cy="369332"/>
          </a:xfrm>
          <a:prstGeom prst="rect">
            <a:avLst/>
          </a:prstGeom>
          <a:noFill/>
        </p:spPr>
        <p:txBody>
          <a:bodyPr wrap="square" rtlCol="0">
            <a:spAutoFit/>
          </a:bodyPr>
          <a:lstStyle/>
          <a:p>
            <a:pPr algn="ctr"/>
            <a:r>
              <a:rPr lang="en-US" b="1" dirty="0"/>
              <a:t>SCADA Server</a:t>
            </a:r>
          </a:p>
        </p:txBody>
      </p:sp>
      <p:pic>
        <p:nvPicPr>
          <p:cNvPr id="85" name="Picture 84" descr="Graphical user interface, text, application, chat or text message&#10;&#10;Description automatically generated">
            <a:extLst>
              <a:ext uri="{FF2B5EF4-FFF2-40B4-BE49-F238E27FC236}">
                <a16:creationId xmlns:a16="http://schemas.microsoft.com/office/drawing/2014/main" id="{256D0726-3701-B5F6-1A89-E8EEC17CEC44}"/>
              </a:ext>
            </a:extLst>
          </p:cNvPr>
          <p:cNvPicPr>
            <a:picLocks noChangeAspect="1"/>
          </p:cNvPicPr>
          <p:nvPr/>
        </p:nvPicPr>
        <p:blipFill rotWithShape="1">
          <a:blip r:embed="rId6"/>
          <a:srcRect r="70350" b="75879"/>
          <a:stretch/>
        </p:blipFill>
        <p:spPr>
          <a:xfrm>
            <a:off x="831946" y="1428288"/>
            <a:ext cx="1014709" cy="219146"/>
          </a:xfrm>
          <a:prstGeom prst="rect">
            <a:avLst/>
          </a:prstGeom>
        </p:spPr>
      </p:pic>
      <p:pic>
        <p:nvPicPr>
          <p:cNvPr id="89" name="Graphic 88" descr="Processor outline">
            <a:extLst>
              <a:ext uri="{FF2B5EF4-FFF2-40B4-BE49-F238E27FC236}">
                <a16:creationId xmlns:a16="http://schemas.microsoft.com/office/drawing/2014/main" id="{60E7AAE7-085D-D304-B0A3-EABE3EDD61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78434" y="1672417"/>
            <a:ext cx="205231" cy="205231"/>
          </a:xfrm>
          <a:prstGeom prst="rect">
            <a:avLst/>
          </a:prstGeom>
        </p:spPr>
      </p:pic>
      <p:pic>
        <p:nvPicPr>
          <p:cNvPr id="90" name="Graphic 89" descr="Processor outline">
            <a:extLst>
              <a:ext uri="{FF2B5EF4-FFF2-40B4-BE49-F238E27FC236}">
                <a16:creationId xmlns:a16="http://schemas.microsoft.com/office/drawing/2014/main" id="{2CE5A758-EBC3-CF70-FA9C-F51898F097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36472" y="1673318"/>
            <a:ext cx="205231" cy="205231"/>
          </a:xfrm>
          <a:prstGeom prst="rect">
            <a:avLst/>
          </a:prstGeom>
        </p:spPr>
      </p:pic>
      <p:cxnSp>
        <p:nvCxnSpPr>
          <p:cNvPr id="91" name="Straight Connector 90">
            <a:extLst>
              <a:ext uri="{FF2B5EF4-FFF2-40B4-BE49-F238E27FC236}">
                <a16:creationId xmlns:a16="http://schemas.microsoft.com/office/drawing/2014/main" id="{05A80ED3-E240-582A-5556-98611FBEFE51}"/>
              </a:ext>
            </a:extLst>
          </p:cNvPr>
          <p:cNvCxnSpPr>
            <a:cxnSpLocks/>
          </p:cNvCxnSpPr>
          <p:nvPr/>
        </p:nvCxnSpPr>
        <p:spPr>
          <a:xfrm>
            <a:off x="2505499" y="1775355"/>
            <a:ext cx="1955684" cy="0"/>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6" name="Graphic 105" descr="Bug with solid fill">
            <a:extLst>
              <a:ext uri="{FF2B5EF4-FFF2-40B4-BE49-F238E27FC236}">
                <a16:creationId xmlns:a16="http://schemas.microsoft.com/office/drawing/2014/main" id="{46A98D06-1367-E013-C1EC-A59B1EDECD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63793" y="1819263"/>
            <a:ext cx="272794" cy="272794"/>
          </a:xfrm>
          <a:prstGeom prst="rect">
            <a:avLst/>
          </a:prstGeom>
        </p:spPr>
      </p:pic>
      <p:pic>
        <p:nvPicPr>
          <p:cNvPr id="110" name="Graphic 109" descr="Cmd Terminal with solid fill">
            <a:extLst>
              <a:ext uri="{FF2B5EF4-FFF2-40B4-BE49-F238E27FC236}">
                <a16:creationId xmlns:a16="http://schemas.microsoft.com/office/drawing/2014/main" id="{DA98460D-8D9D-56D3-59B2-ACE213F823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07763" y="1810567"/>
            <a:ext cx="264244" cy="264244"/>
          </a:xfrm>
          <a:prstGeom prst="rect">
            <a:avLst/>
          </a:prstGeom>
        </p:spPr>
      </p:pic>
      <p:cxnSp>
        <p:nvCxnSpPr>
          <p:cNvPr id="111" name="Straight Connector 110">
            <a:extLst>
              <a:ext uri="{FF2B5EF4-FFF2-40B4-BE49-F238E27FC236}">
                <a16:creationId xmlns:a16="http://schemas.microsoft.com/office/drawing/2014/main" id="{50EC7AD2-9E5F-1223-E782-839979B06EF4}"/>
              </a:ext>
            </a:extLst>
          </p:cNvPr>
          <p:cNvCxnSpPr>
            <a:cxnSpLocks/>
          </p:cNvCxnSpPr>
          <p:nvPr/>
        </p:nvCxnSpPr>
        <p:spPr>
          <a:xfrm flipH="1">
            <a:off x="3318320" y="1210915"/>
            <a:ext cx="578652"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16F86CE-E4DB-E7F5-98F5-59CF4D852BF3}"/>
              </a:ext>
            </a:extLst>
          </p:cNvPr>
          <p:cNvSpPr txBox="1"/>
          <p:nvPr/>
        </p:nvSpPr>
        <p:spPr>
          <a:xfrm>
            <a:off x="3323119" y="945956"/>
            <a:ext cx="578653"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Read</a:t>
            </a:r>
          </a:p>
        </p:txBody>
      </p:sp>
      <p:sp>
        <p:nvSpPr>
          <p:cNvPr id="115" name="TextBox 114">
            <a:extLst>
              <a:ext uri="{FF2B5EF4-FFF2-40B4-BE49-F238E27FC236}">
                <a16:creationId xmlns:a16="http://schemas.microsoft.com/office/drawing/2014/main" id="{A9ECACA5-84FC-B7DA-D409-85C68B7874E2}"/>
              </a:ext>
            </a:extLst>
          </p:cNvPr>
          <p:cNvSpPr txBox="1"/>
          <p:nvPr/>
        </p:nvSpPr>
        <p:spPr>
          <a:xfrm>
            <a:off x="3297562" y="1221358"/>
            <a:ext cx="742689"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Write</a:t>
            </a:r>
          </a:p>
        </p:txBody>
      </p:sp>
      <p:sp>
        <p:nvSpPr>
          <p:cNvPr id="118" name="TextBox 117">
            <a:extLst>
              <a:ext uri="{FF2B5EF4-FFF2-40B4-BE49-F238E27FC236}">
                <a16:creationId xmlns:a16="http://schemas.microsoft.com/office/drawing/2014/main" id="{76D583B6-340A-2894-8972-05061EF05F24}"/>
              </a:ext>
            </a:extLst>
          </p:cNvPr>
          <p:cNvSpPr txBox="1"/>
          <p:nvPr/>
        </p:nvSpPr>
        <p:spPr>
          <a:xfrm>
            <a:off x="1200252" y="2451566"/>
            <a:ext cx="1840770" cy="584775"/>
          </a:xfrm>
          <a:prstGeom prst="rect">
            <a:avLst/>
          </a:prstGeom>
          <a:noFill/>
        </p:spPr>
        <p:txBody>
          <a:bodyPr wrap="square" rtlCol="0">
            <a:spAutoFit/>
          </a:bodyPr>
          <a:lstStyle/>
          <a:p>
            <a:r>
              <a:rPr lang="en-US" sz="1600" dirty="0"/>
              <a:t>Supervisory Control</a:t>
            </a:r>
          </a:p>
          <a:p>
            <a:r>
              <a:rPr lang="en-US" sz="1600" dirty="0"/>
              <a:t>~1 - 2000ms</a:t>
            </a:r>
          </a:p>
        </p:txBody>
      </p:sp>
      <p:sp>
        <p:nvSpPr>
          <p:cNvPr id="119" name="TextBox 118">
            <a:extLst>
              <a:ext uri="{FF2B5EF4-FFF2-40B4-BE49-F238E27FC236}">
                <a16:creationId xmlns:a16="http://schemas.microsoft.com/office/drawing/2014/main" id="{A5A9AF73-8049-45A0-8D03-D589BED2198D}"/>
              </a:ext>
            </a:extLst>
          </p:cNvPr>
          <p:cNvSpPr txBox="1"/>
          <p:nvPr/>
        </p:nvSpPr>
        <p:spPr>
          <a:xfrm>
            <a:off x="4734565" y="2602374"/>
            <a:ext cx="1361435" cy="584775"/>
          </a:xfrm>
          <a:prstGeom prst="rect">
            <a:avLst/>
          </a:prstGeom>
          <a:noFill/>
        </p:spPr>
        <p:txBody>
          <a:bodyPr wrap="square" rtlCol="0">
            <a:spAutoFit/>
          </a:bodyPr>
          <a:lstStyle/>
          <a:p>
            <a:r>
              <a:rPr lang="en-US" sz="1600" dirty="0"/>
              <a:t>Basic  Control</a:t>
            </a:r>
          </a:p>
          <a:p>
            <a:r>
              <a:rPr lang="en-US" sz="1600" dirty="0"/>
              <a:t>~1 - 10ms</a:t>
            </a:r>
          </a:p>
        </p:txBody>
      </p:sp>
      <p:pic>
        <p:nvPicPr>
          <p:cNvPr id="121" name="Picture 120" descr="Table&#10;&#10;Description automatically generated">
            <a:extLst>
              <a:ext uri="{FF2B5EF4-FFF2-40B4-BE49-F238E27FC236}">
                <a16:creationId xmlns:a16="http://schemas.microsoft.com/office/drawing/2014/main" id="{936B934F-EF23-39FA-268E-927E9F4369DD}"/>
              </a:ext>
            </a:extLst>
          </p:cNvPr>
          <p:cNvPicPr>
            <a:picLocks noChangeAspect="1"/>
          </p:cNvPicPr>
          <p:nvPr/>
        </p:nvPicPr>
        <p:blipFill rotWithShape="1">
          <a:blip r:embed="rId13">
            <a:extLst>
              <a:ext uri="{28A0092B-C50C-407E-A947-70E740481C1C}">
                <a14:useLocalDpi xmlns:a14="http://schemas.microsoft.com/office/drawing/2010/main" val="0"/>
              </a:ext>
            </a:extLst>
          </a:blip>
          <a:srcRect r="60281" b="52124"/>
          <a:stretch/>
        </p:blipFill>
        <p:spPr>
          <a:xfrm>
            <a:off x="90261" y="3174542"/>
            <a:ext cx="2766097" cy="1880570"/>
          </a:xfrm>
          <a:prstGeom prst="rect">
            <a:avLst/>
          </a:prstGeom>
        </p:spPr>
      </p:pic>
      <p:cxnSp>
        <p:nvCxnSpPr>
          <p:cNvPr id="9" name="Straight Arrow Connector 8">
            <a:extLst>
              <a:ext uri="{FF2B5EF4-FFF2-40B4-BE49-F238E27FC236}">
                <a16:creationId xmlns:a16="http://schemas.microsoft.com/office/drawing/2014/main" id="{46A33B05-E05E-2FCF-5C96-0A7EC5C39F2A}"/>
              </a:ext>
            </a:extLst>
          </p:cNvPr>
          <p:cNvCxnSpPr>
            <a:cxnSpLocks/>
            <a:stCxn id="110" idx="2"/>
          </p:cNvCxnSpPr>
          <p:nvPr/>
        </p:nvCxnSpPr>
        <p:spPr>
          <a:xfrm flipH="1">
            <a:off x="1161393" y="2074811"/>
            <a:ext cx="178492" cy="1112338"/>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picture containing timeline&#10;&#10;Description automatically generated">
            <a:extLst>
              <a:ext uri="{FF2B5EF4-FFF2-40B4-BE49-F238E27FC236}">
                <a16:creationId xmlns:a16="http://schemas.microsoft.com/office/drawing/2014/main" id="{4783E14F-BCCE-639F-55B2-C315CA9ED5BB}"/>
              </a:ext>
            </a:extLst>
          </p:cNvPr>
          <p:cNvPicPr>
            <a:picLocks noChangeAspect="1"/>
          </p:cNvPicPr>
          <p:nvPr/>
        </p:nvPicPr>
        <p:blipFill rotWithShape="1">
          <a:blip r:embed="rId14">
            <a:extLst>
              <a:ext uri="{28A0092B-C50C-407E-A947-70E740481C1C}">
                <a14:useLocalDpi xmlns:a14="http://schemas.microsoft.com/office/drawing/2010/main" val="0"/>
              </a:ext>
            </a:extLst>
          </a:blip>
          <a:srcRect l="10990" t="37434" r="75110" b="30820"/>
          <a:stretch/>
        </p:blipFill>
        <p:spPr>
          <a:xfrm>
            <a:off x="3139108" y="3473482"/>
            <a:ext cx="1394528" cy="1781076"/>
          </a:xfrm>
          <a:prstGeom prst="rect">
            <a:avLst/>
          </a:prstGeom>
        </p:spPr>
      </p:pic>
      <p:cxnSp>
        <p:nvCxnSpPr>
          <p:cNvPr id="8" name="Straight Connector 7">
            <a:extLst>
              <a:ext uri="{FF2B5EF4-FFF2-40B4-BE49-F238E27FC236}">
                <a16:creationId xmlns:a16="http://schemas.microsoft.com/office/drawing/2014/main" id="{36DE863A-4F91-4D6C-729E-79BF0A9A6BC0}"/>
              </a:ext>
            </a:extLst>
          </p:cNvPr>
          <p:cNvCxnSpPr>
            <a:cxnSpLocks/>
          </p:cNvCxnSpPr>
          <p:nvPr/>
        </p:nvCxnSpPr>
        <p:spPr>
          <a:xfrm flipV="1">
            <a:off x="2860935" y="3494848"/>
            <a:ext cx="324909" cy="1321132"/>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592E0AD-8EF2-9F85-DBAD-2791F69C8F0B}"/>
              </a:ext>
            </a:extLst>
          </p:cNvPr>
          <p:cNvCxnSpPr>
            <a:cxnSpLocks/>
          </p:cNvCxnSpPr>
          <p:nvPr/>
        </p:nvCxnSpPr>
        <p:spPr>
          <a:xfrm>
            <a:off x="2843807" y="4824494"/>
            <a:ext cx="410381" cy="449993"/>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3" name="Picture 22" descr="A picture containing timeline&#10;&#10;Description automatically generated">
            <a:extLst>
              <a:ext uri="{FF2B5EF4-FFF2-40B4-BE49-F238E27FC236}">
                <a16:creationId xmlns:a16="http://schemas.microsoft.com/office/drawing/2014/main" id="{4E97E738-CBB7-2701-7722-4F9CD6B47519}"/>
              </a:ext>
            </a:extLst>
          </p:cNvPr>
          <p:cNvPicPr>
            <a:picLocks noChangeAspect="1"/>
          </p:cNvPicPr>
          <p:nvPr/>
        </p:nvPicPr>
        <p:blipFill rotWithShape="1">
          <a:blip r:embed="rId14">
            <a:extLst>
              <a:ext uri="{28A0092B-C50C-407E-A947-70E740481C1C}">
                <a14:useLocalDpi xmlns:a14="http://schemas.microsoft.com/office/drawing/2010/main" val="0"/>
              </a:ext>
            </a:extLst>
          </a:blip>
          <a:srcRect l="33262" t="37434" r="49387" b="30820"/>
          <a:stretch/>
        </p:blipFill>
        <p:spPr>
          <a:xfrm>
            <a:off x="4533636" y="3473482"/>
            <a:ext cx="1740655" cy="1781076"/>
          </a:xfrm>
          <a:prstGeom prst="rect">
            <a:avLst/>
          </a:prstGeom>
        </p:spPr>
      </p:pic>
      <p:sp>
        <p:nvSpPr>
          <p:cNvPr id="24" name="TextBox 23">
            <a:extLst>
              <a:ext uri="{FF2B5EF4-FFF2-40B4-BE49-F238E27FC236}">
                <a16:creationId xmlns:a16="http://schemas.microsoft.com/office/drawing/2014/main" id="{05151D4D-658E-9E8C-5273-0B20EF024859}"/>
              </a:ext>
            </a:extLst>
          </p:cNvPr>
          <p:cNvSpPr txBox="1"/>
          <p:nvPr/>
        </p:nvSpPr>
        <p:spPr>
          <a:xfrm>
            <a:off x="1710197" y="3784461"/>
            <a:ext cx="706222"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Read</a:t>
            </a:r>
          </a:p>
        </p:txBody>
      </p:sp>
      <p:sp>
        <p:nvSpPr>
          <p:cNvPr id="26" name="TextBox 25">
            <a:extLst>
              <a:ext uri="{FF2B5EF4-FFF2-40B4-BE49-F238E27FC236}">
                <a16:creationId xmlns:a16="http://schemas.microsoft.com/office/drawing/2014/main" id="{1FCAEC19-FCB6-46C3-A7B5-10E995591BEC}"/>
              </a:ext>
            </a:extLst>
          </p:cNvPr>
          <p:cNvSpPr txBox="1"/>
          <p:nvPr/>
        </p:nvSpPr>
        <p:spPr>
          <a:xfrm>
            <a:off x="1708963" y="3922960"/>
            <a:ext cx="706222"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Read</a:t>
            </a:r>
          </a:p>
        </p:txBody>
      </p:sp>
      <p:sp>
        <p:nvSpPr>
          <p:cNvPr id="27" name="TextBox 26">
            <a:extLst>
              <a:ext uri="{FF2B5EF4-FFF2-40B4-BE49-F238E27FC236}">
                <a16:creationId xmlns:a16="http://schemas.microsoft.com/office/drawing/2014/main" id="{CFC72E0A-1B0B-B4C1-4DA5-940635B05C83}"/>
              </a:ext>
            </a:extLst>
          </p:cNvPr>
          <p:cNvSpPr txBox="1"/>
          <p:nvPr/>
        </p:nvSpPr>
        <p:spPr>
          <a:xfrm>
            <a:off x="1717826" y="4501328"/>
            <a:ext cx="706222"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Read</a:t>
            </a:r>
          </a:p>
        </p:txBody>
      </p:sp>
      <p:sp>
        <p:nvSpPr>
          <p:cNvPr id="28" name="TextBox 27">
            <a:extLst>
              <a:ext uri="{FF2B5EF4-FFF2-40B4-BE49-F238E27FC236}">
                <a16:creationId xmlns:a16="http://schemas.microsoft.com/office/drawing/2014/main" id="{3AB63130-216D-35D5-DD2D-0C093794E2A4}"/>
              </a:ext>
            </a:extLst>
          </p:cNvPr>
          <p:cNvSpPr txBox="1"/>
          <p:nvPr/>
        </p:nvSpPr>
        <p:spPr>
          <a:xfrm>
            <a:off x="1708963" y="4199958"/>
            <a:ext cx="706222"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Read</a:t>
            </a:r>
          </a:p>
        </p:txBody>
      </p:sp>
      <p:sp>
        <p:nvSpPr>
          <p:cNvPr id="29" name="TextBox 28">
            <a:extLst>
              <a:ext uri="{FF2B5EF4-FFF2-40B4-BE49-F238E27FC236}">
                <a16:creationId xmlns:a16="http://schemas.microsoft.com/office/drawing/2014/main" id="{B0F9B74F-7FBD-B1A6-82A2-66A8AD093A3F}"/>
              </a:ext>
            </a:extLst>
          </p:cNvPr>
          <p:cNvSpPr txBox="1"/>
          <p:nvPr/>
        </p:nvSpPr>
        <p:spPr>
          <a:xfrm>
            <a:off x="1696881" y="4609050"/>
            <a:ext cx="906419"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Write</a:t>
            </a:r>
          </a:p>
        </p:txBody>
      </p:sp>
      <p:sp>
        <p:nvSpPr>
          <p:cNvPr id="30" name="Title 2">
            <a:extLst>
              <a:ext uri="{FF2B5EF4-FFF2-40B4-BE49-F238E27FC236}">
                <a16:creationId xmlns:a16="http://schemas.microsoft.com/office/drawing/2014/main" id="{5703F2C5-0B4F-5555-DDE3-3114CC9164F6}"/>
              </a:ext>
            </a:extLst>
          </p:cNvPr>
          <p:cNvSpPr txBox="1">
            <a:spLocks/>
          </p:cNvSpPr>
          <p:nvPr/>
        </p:nvSpPr>
        <p:spPr>
          <a:xfrm>
            <a:off x="1578130" y="-24442"/>
            <a:ext cx="9276020" cy="8443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rgbClr val="2C393E"/>
                </a:solidFill>
                <a:latin typeface="+mn-lt"/>
              </a:rPr>
              <a:t>Statistical Analysis of Physical-bound Host Execution</a:t>
            </a:r>
          </a:p>
        </p:txBody>
      </p:sp>
      <p:sp>
        <p:nvSpPr>
          <p:cNvPr id="17" name="Title 2">
            <a:extLst>
              <a:ext uri="{FF2B5EF4-FFF2-40B4-BE49-F238E27FC236}">
                <a16:creationId xmlns:a16="http://schemas.microsoft.com/office/drawing/2014/main" id="{545443C1-83A8-83B5-A132-800EB6782419}"/>
              </a:ext>
            </a:extLst>
          </p:cNvPr>
          <p:cNvSpPr txBox="1">
            <a:spLocks/>
          </p:cNvSpPr>
          <p:nvPr/>
        </p:nvSpPr>
        <p:spPr>
          <a:xfrm>
            <a:off x="6152006" y="946915"/>
            <a:ext cx="5613991" cy="5761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2C393E"/>
                </a:solidFill>
                <a:latin typeface="+mn-lt"/>
              </a:rPr>
              <a:t>Frequency and Temporal Dependencies</a:t>
            </a:r>
          </a:p>
        </p:txBody>
      </p:sp>
      <p:sp>
        <p:nvSpPr>
          <p:cNvPr id="19" name="Title 2">
            <a:extLst>
              <a:ext uri="{FF2B5EF4-FFF2-40B4-BE49-F238E27FC236}">
                <a16:creationId xmlns:a16="http://schemas.microsoft.com/office/drawing/2014/main" id="{68B8EA03-FFE3-A8DC-4958-184A94A91D6E}"/>
              </a:ext>
            </a:extLst>
          </p:cNvPr>
          <p:cNvSpPr txBox="1">
            <a:spLocks/>
          </p:cNvSpPr>
          <p:nvPr/>
        </p:nvSpPr>
        <p:spPr>
          <a:xfrm>
            <a:off x="6778933" y="1374731"/>
            <a:ext cx="3249032"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Control Command Dependency</a:t>
            </a:r>
          </a:p>
        </p:txBody>
      </p:sp>
      <p:pic>
        <p:nvPicPr>
          <p:cNvPr id="20" name="Picture 19">
            <a:extLst>
              <a:ext uri="{FF2B5EF4-FFF2-40B4-BE49-F238E27FC236}">
                <a16:creationId xmlns:a16="http://schemas.microsoft.com/office/drawing/2014/main" id="{FD055B28-9C98-1FDD-E411-81884FD4714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868505" y="2245553"/>
            <a:ext cx="4696579" cy="233519"/>
          </a:xfrm>
          <a:prstGeom prst="rect">
            <a:avLst/>
          </a:prstGeom>
        </p:spPr>
      </p:pic>
      <p:pic>
        <p:nvPicPr>
          <p:cNvPr id="21" name="Picture 20">
            <a:extLst>
              <a:ext uri="{FF2B5EF4-FFF2-40B4-BE49-F238E27FC236}">
                <a16:creationId xmlns:a16="http://schemas.microsoft.com/office/drawing/2014/main" id="{5AAB4688-51E9-D614-9D2A-B9AA16620F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17866" y="1888360"/>
            <a:ext cx="4370455" cy="233519"/>
          </a:xfrm>
          <a:prstGeom prst="rect">
            <a:avLst/>
          </a:prstGeom>
        </p:spPr>
      </p:pic>
      <p:pic>
        <p:nvPicPr>
          <p:cNvPr id="41" name="Picture 40">
            <a:extLst>
              <a:ext uri="{FF2B5EF4-FFF2-40B4-BE49-F238E27FC236}">
                <a16:creationId xmlns:a16="http://schemas.microsoft.com/office/drawing/2014/main" id="{643A48F5-C314-7C3A-71BB-730D24D9DEF2}"/>
              </a:ext>
            </a:extLst>
          </p:cNvPr>
          <p:cNvPicPr>
            <a:picLocks noChangeAspect="1"/>
          </p:cNvPicPr>
          <p:nvPr/>
        </p:nvPicPr>
        <p:blipFill rotWithShape="1">
          <a:blip r:embed="rId17">
            <a:extLst>
              <a:ext uri="{28A0092B-C50C-407E-A947-70E740481C1C}">
                <a14:useLocalDpi xmlns:a14="http://schemas.microsoft.com/office/drawing/2010/main" val="0"/>
              </a:ext>
            </a:extLst>
          </a:blip>
          <a:srcRect t="-1" r="19518" b="3687"/>
          <a:stretch/>
        </p:blipFill>
        <p:spPr>
          <a:xfrm>
            <a:off x="6972437" y="4518038"/>
            <a:ext cx="3813402" cy="227085"/>
          </a:xfrm>
          <a:prstGeom prst="rect">
            <a:avLst/>
          </a:prstGeom>
        </p:spPr>
      </p:pic>
      <p:pic>
        <p:nvPicPr>
          <p:cNvPr id="42" name="Picture 41">
            <a:extLst>
              <a:ext uri="{FF2B5EF4-FFF2-40B4-BE49-F238E27FC236}">
                <a16:creationId xmlns:a16="http://schemas.microsoft.com/office/drawing/2014/main" id="{3B528707-EFAC-2741-1298-375B2764B875}"/>
              </a:ext>
            </a:extLst>
          </p:cNvPr>
          <p:cNvPicPr>
            <a:picLocks noChangeAspect="1"/>
          </p:cNvPicPr>
          <p:nvPr/>
        </p:nvPicPr>
        <p:blipFill rotWithShape="1">
          <a:blip r:embed="rId18">
            <a:extLst>
              <a:ext uri="{28A0092B-C50C-407E-A947-70E740481C1C}">
                <a14:useLocalDpi xmlns:a14="http://schemas.microsoft.com/office/drawing/2010/main" val="0"/>
              </a:ext>
            </a:extLst>
          </a:blip>
          <a:srcRect t="-1" r="6533" b="-8127"/>
          <a:stretch/>
        </p:blipFill>
        <p:spPr>
          <a:xfrm>
            <a:off x="6925179" y="3124215"/>
            <a:ext cx="4840819" cy="212463"/>
          </a:xfrm>
          <a:prstGeom prst="rect">
            <a:avLst/>
          </a:prstGeom>
        </p:spPr>
      </p:pic>
      <p:pic>
        <p:nvPicPr>
          <p:cNvPr id="43" name="Picture 42">
            <a:extLst>
              <a:ext uri="{FF2B5EF4-FFF2-40B4-BE49-F238E27FC236}">
                <a16:creationId xmlns:a16="http://schemas.microsoft.com/office/drawing/2014/main" id="{9209F2CF-FE00-86B7-CCF5-A7B49157959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989351" y="5751851"/>
            <a:ext cx="2483416" cy="247845"/>
          </a:xfrm>
          <a:prstGeom prst="rect">
            <a:avLst/>
          </a:prstGeom>
        </p:spPr>
      </p:pic>
      <p:pic>
        <p:nvPicPr>
          <p:cNvPr id="55" name="Picture 54" descr="Text&#10;&#10;Description automatically generated with medium confidence">
            <a:extLst>
              <a:ext uri="{FF2B5EF4-FFF2-40B4-BE49-F238E27FC236}">
                <a16:creationId xmlns:a16="http://schemas.microsoft.com/office/drawing/2014/main" id="{1FC618A8-40B1-06C1-0E3C-17FDDDDBB37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000565" y="3494848"/>
            <a:ext cx="3335240" cy="502600"/>
          </a:xfrm>
          <a:prstGeom prst="rect">
            <a:avLst/>
          </a:prstGeom>
        </p:spPr>
      </p:pic>
      <p:pic>
        <p:nvPicPr>
          <p:cNvPr id="57" name="Picture 56" descr="Text&#10;&#10;Description automatically generated">
            <a:extLst>
              <a:ext uri="{FF2B5EF4-FFF2-40B4-BE49-F238E27FC236}">
                <a16:creationId xmlns:a16="http://schemas.microsoft.com/office/drawing/2014/main" id="{F84F2058-9801-52FB-77E8-A6D9CEB5092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989351" y="4794134"/>
            <a:ext cx="2606895" cy="500015"/>
          </a:xfrm>
          <a:prstGeom prst="rect">
            <a:avLst/>
          </a:prstGeom>
        </p:spPr>
      </p:pic>
      <p:pic>
        <p:nvPicPr>
          <p:cNvPr id="58" name="Picture 57" descr="A picture containing text&#10;&#10;Description automatically generated">
            <a:extLst>
              <a:ext uri="{FF2B5EF4-FFF2-40B4-BE49-F238E27FC236}">
                <a16:creationId xmlns:a16="http://schemas.microsoft.com/office/drawing/2014/main" id="{DC2E0711-A7A2-4389-3585-FA14883AE55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989351" y="6047981"/>
            <a:ext cx="2211186" cy="550340"/>
          </a:xfrm>
          <a:prstGeom prst="rect">
            <a:avLst/>
          </a:prstGeom>
        </p:spPr>
      </p:pic>
      <p:sp>
        <p:nvSpPr>
          <p:cNvPr id="60" name="Title 2">
            <a:extLst>
              <a:ext uri="{FF2B5EF4-FFF2-40B4-BE49-F238E27FC236}">
                <a16:creationId xmlns:a16="http://schemas.microsoft.com/office/drawing/2014/main" id="{34B82190-4B83-F3C1-242D-6404E5B71AE9}"/>
              </a:ext>
            </a:extLst>
          </p:cNvPr>
          <p:cNvSpPr txBox="1">
            <a:spLocks/>
          </p:cNvSpPr>
          <p:nvPr/>
        </p:nvSpPr>
        <p:spPr>
          <a:xfrm>
            <a:off x="6778933" y="2528084"/>
            <a:ext cx="2180069"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00B050"/>
                </a:solidFill>
                <a:latin typeface="+mn-lt"/>
              </a:rPr>
              <a:t>Control Time-Interval</a:t>
            </a:r>
          </a:p>
        </p:txBody>
      </p:sp>
      <p:sp>
        <p:nvSpPr>
          <p:cNvPr id="61" name="Title 2">
            <a:extLst>
              <a:ext uri="{FF2B5EF4-FFF2-40B4-BE49-F238E27FC236}">
                <a16:creationId xmlns:a16="http://schemas.microsoft.com/office/drawing/2014/main" id="{9640D416-A856-2738-1207-8B8AB3F691DE}"/>
              </a:ext>
            </a:extLst>
          </p:cNvPr>
          <p:cNvSpPr txBox="1">
            <a:spLocks/>
          </p:cNvSpPr>
          <p:nvPr/>
        </p:nvSpPr>
        <p:spPr>
          <a:xfrm>
            <a:off x="6925179" y="4042622"/>
            <a:ext cx="3039152"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00B050"/>
                </a:solidFill>
                <a:latin typeface="+mn-lt"/>
              </a:rPr>
              <a:t>Control Burst-Interval</a:t>
            </a:r>
          </a:p>
        </p:txBody>
      </p:sp>
      <p:sp>
        <p:nvSpPr>
          <p:cNvPr id="62" name="Title 2">
            <a:extLst>
              <a:ext uri="{FF2B5EF4-FFF2-40B4-BE49-F238E27FC236}">
                <a16:creationId xmlns:a16="http://schemas.microsoft.com/office/drawing/2014/main" id="{E8435E5D-CE10-B500-1FF9-4CCDB5318298}"/>
              </a:ext>
            </a:extLst>
          </p:cNvPr>
          <p:cNvSpPr txBox="1">
            <a:spLocks/>
          </p:cNvSpPr>
          <p:nvPr/>
        </p:nvSpPr>
        <p:spPr>
          <a:xfrm>
            <a:off x="6925179" y="5254558"/>
            <a:ext cx="2211186"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00B050"/>
                </a:solidFill>
                <a:latin typeface="+mn-lt"/>
              </a:rPr>
              <a:t>Control Frequency</a:t>
            </a:r>
          </a:p>
        </p:txBody>
      </p:sp>
      <p:sp>
        <p:nvSpPr>
          <p:cNvPr id="63" name="Rectangle 62">
            <a:extLst>
              <a:ext uri="{FF2B5EF4-FFF2-40B4-BE49-F238E27FC236}">
                <a16:creationId xmlns:a16="http://schemas.microsoft.com/office/drawing/2014/main" id="{79965AAF-3E1E-5F6F-CD24-0D7DD2728EB4}"/>
              </a:ext>
            </a:extLst>
          </p:cNvPr>
          <p:cNvSpPr/>
          <p:nvPr/>
        </p:nvSpPr>
        <p:spPr bwMode="auto">
          <a:xfrm>
            <a:off x="6925179" y="3594998"/>
            <a:ext cx="1246728" cy="370171"/>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64" name="Rectangle 63">
            <a:extLst>
              <a:ext uri="{FF2B5EF4-FFF2-40B4-BE49-F238E27FC236}">
                <a16:creationId xmlns:a16="http://schemas.microsoft.com/office/drawing/2014/main" id="{D0FDD57E-AF3E-97A9-5095-946211E9D924}"/>
              </a:ext>
            </a:extLst>
          </p:cNvPr>
          <p:cNvSpPr/>
          <p:nvPr/>
        </p:nvSpPr>
        <p:spPr bwMode="auto">
          <a:xfrm>
            <a:off x="6989351" y="4911113"/>
            <a:ext cx="639327" cy="333415"/>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65" name="Rectangle 64">
            <a:extLst>
              <a:ext uri="{FF2B5EF4-FFF2-40B4-BE49-F238E27FC236}">
                <a16:creationId xmlns:a16="http://schemas.microsoft.com/office/drawing/2014/main" id="{FD238562-6F62-3472-1FAA-80757C7E9B7B}"/>
              </a:ext>
            </a:extLst>
          </p:cNvPr>
          <p:cNvSpPr/>
          <p:nvPr/>
        </p:nvSpPr>
        <p:spPr bwMode="auto">
          <a:xfrm>
            <a:off x="6968084" y="6189353"/>
            <a:ext cx="788183" cy="266508"/>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pic>
        <p:nvPicPr>
          <p:cNvPr id="66" name="Graphic 65" descr="Badge with solid fill">
            <a:extLst>
              <a:ext uri="{FF2B5EF4-FFF2-40B4-BE49-F238E27FC236}">
                <a16:creationId xmlns:a16="http://schemas.microsoft.com/office/drawing/2014/main" id="{FD1EBEAD-1620-5328-CF4A-D6E3416F06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50753" y="4162436"/>
            <a:ext cx="334226" cy="334226"/>
          </a:xfrm>
          <a:prstGeom prst="rect">
            <a:avLst/>
          </a:prstGeom>
        </p:spPr>
      </p:pic>
      <p:pic>
        <p:nvPicPr>
          <p:cNvPr id="67" name="Graphic 66" descr="Badge 3 with solid fill">
            <a:extLst>
              <a:ext uri="{FF2B5EF4-FFF2-40B4-BE49-F238E27FC236}">
                <a16:creationId xmlns:a16="http://schemas.microsoft.com/office/drawing/2014/main" id="{42F02746-C24D-F126-6696-F7DE0692112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681981" y="5354025"/>
            <a:ext cx="302998" cy="302998"/>
          </a:xfrm>
          <a:prstGeom prst="rect">
            <a:avLst/>
          </a:prstGeom>
        </p:spPr>
      </p:pic>
      <p:pic>
        <p:nvPicPr>
          <p:cNvPr id="68" name="Graphic 67" descr="Badge 1 with solid fill">
            <a:extLst>
              <a:ext uri="{FF2B5EF4-FFF2-40B4-BE49-F238E27FC236}">
                <a16:creationId xmlns:a16="http://schemas.microsoft.com/office/drawing/2014/main" id="{30051011-4220-36E5-309C-D65C2162C88A}"/>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551975" y="2639642"/>
            <a:ext cx="316530" cy="316530"/>
          </a:xfrm>
          <a:prstGeom prst="rect">
            <a:avLst/>
          </a:prstGeom>
        </p:spPr>
      </p:pic>
      <p:sp>
        <p:nvSpPr>
          <p:cNvPr id="2" name="Title 2">
            <a:extLst>
              <a:ext uri="{FF2B5EF4-FFF2-40B4-BE49-F238E27FC236}">
                <a16:creationId xmlns:a16="http://schemas.microsoft.com/office/drawing/2014/main" id="{DB02C98E-22D2-6713-9D5F-9A919945758F}"/>
              </a:ext>
            </a:extLst>
          </p:cNvPr>
          <p:cNvSpPr txBox="1">
            <a:spLocks/>
          </p:cNvSpPr>
          <p:nvPr/>
        </p:nvSpPr>
        <p:spPr>
          <a:xfrm>
            <a:off x="9781159" y="5427785"/>
            <a:ext cx="2310805" cy="1028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2C393E"/>
                </a:solidFill>
                <a:latin typeface="+mn-lt"/>
              </a:rPr>
              <a:t>This categorization offers some explain-ability of detected anomalies</a:t>
            </a:r>
            <a:endParaRPr lang="en-US" sz="2400" dirty="0">
              <a:solidFill>
                <a:srgbClr val="2C393E"/>
              </a:solidFill>
              <a:latin typeface="+mn-lt"/>
            </a:endParaRPr>
          </a:p>
        </p:txBody>
      </p:sp>
      <p:sp>
        <p:nvSpPr>
          <p:cNvPr id="4" name="TextBox 3">
            <a:extLst>
              <a:ext uri="{FF2B5EF4-FFF2-40B4-BE49-F238E27FC236}">
                <a16:creationId xmlns:a16="http://schemas.microsoft.com/office/drawing/2014/main" id="{9B2080A0-BE1F-7D32-55B8-9345120DA29D}"/>
              </a:ext>
            </a:extLst>
          </p:cNvPr>
          <p:cNvSpPr txBox="1"/>
          <p:nvPr/>
        </p:nvSpPr>
        <p:spPr>
          <a:xfrm>
            <a:off x="1709579" y="4023136"/>
            <a:ext cx="906419"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Write</a:t>
            </a:r>
          </a:p>
        </p:txBody>
      </p:sp>
      <p:sp>
        <p:nvSpPr>
          <p:cNvPr id="5" name="Right Brace 4">
            <a:extLst>
              <a:ext uri="{FF2B5EF4-FFF2-40B4-BE49-F238E27FC236}">
                <a16:creationId xmlns:a16="http://schemas.microsoft.com/office/drawing/2014/main" id="{FDEB3E0F-A6C1-7DDC-2BE5-016EE631C782}"/>
              </a:ext>
            </a:extLst>
          </p:cNvPr>
          <p:cNvSpPr/>
          <p:nvPr/>
        </p:nvSpPr>
        <p:spPr>
          <a:xfrm>
            <a:off x="2099397" y="4300134"/>
            <a:ext cx="128272" cy="442537"/>
          </a:xfrm>
          <a:prstGeom prst="rightBrace">
            <a:avLst>
              <a:gd name="adj1" fmla="val 8333"/>
              <a:gd name="adj2" fmla="val 45912"/>
            </a:avLst>
          </a:prstGeom>
          <a:ln w="127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2559A9E3-45A1-EC34-5692-504663EA4964}"/>
              </a:ext>
            </a:extLst>
          </p:cNvPr>
          <p:cNvSpPr/>
          <p:nvPr/>
        </p:nvSpPr>
        <p:spPr>
          <a:xfrm>
            <a:off x="2290929" y="4100295"/>
            <a:ext cx="171172" cy="632457"/>
          </a:xfrm>
          <a:prstGeom prst="rightBrace">
            <a:avLst/>
          </a:prstGeom>
          <a:ln w="127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723F6D98-1AA8-58D9-E1DB-92F0DBF02F4D}"/>
              </a:ext>
            </a:extLst>
          </p:cNvPr>
          <p:cNvSpPr/>
          <p:nvPr/>
        </p:nvSpPr>
        <p:spPr>
          <a:xfrm flipH="1">
            <a:off x="3024441" y="4097570"/>
            <a:ext cx="91038" cy="803427"/>
          </a:xfrm>
          <a:prstGeom prst="rightBrace">
            <a:avLst>
              <a:gd name="adj1" fmla="val 137468"/>
              <a:gd name="adj2" fmla="val 55107"/>
            </a:avLst>
          </a:prstGeom>
          <a:ln w="127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673041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9|16.6|16.8"/>
</p:tagLst>
</file>

<file path=ppt/tags/tag2.xml><?xml version="1.0" encoding="utf-8"?>
<p:tagLst xmlns:a="http://schemas.openxmlformats.org/drawingml/2006/main" xmlns:r="http://schemas.openxmlformats.org/officeDocument/2006/relationships" xmlns:p="http://schemas.openxmlformats.org/presentationml/2006/main">
  <p:tag name="TIMING" val="|9.9|16.6|16.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C00000"/>
        </a:solidFill>
        <a:ln>
          <a:noFill/>
        </a:ln>
        <a:extLst>
          <a:ext uri="{91240B29-F687-4F45-9708-019B960494DF}">
            <a14:hiddenLine xmlns:a14="http://schemas.microsoft.com/office/drawing/2010/main" w="9525" algn="ctr">
              <a:solidFill>
                <a:srgbClr val="000000"/>
              </a:solidFill>
              <a:round/>
              <a:headEnd/>
              <a:tailEnd type="arrow" w="med" len="med"/>
            </a14:hiddenLine>
          </a:ext>
        </a:extLst>
      </a:spPr>
      <a:bodyPr anchor="ctr"/>
      <a:lstStyle>
        <a:defPPr algn="ctr">
          <a:lnSpc>
            <a:spcPct val="100000"/>
          </a:lnSpc>
          <a:spcBef>
            <a:spcPct val="0"/>
          </a:spcBef>
          <a:buClrTx/>
          <a:buFontTx/>
          <a:buNone/>
          <a:defRPr sz="2400" b="0">
            <a:latin typeface="Times" panose="02020603050405020304" pitchFamily="18" charset="0"/>
            <a:ea typeface="宋体" panose="02010600030101010101" pitchFamily="2" charset="-122"/>
            <a:cs typeface="Arial" panose="020B0604020202020204" pitchFamily="34" charset="0"/>
          </a:defRPr>
        </a:defPPr>
      </a:lstStyle>
    </a:spDef>
    <a:lnDef>
      <a:spPr>
        <a:ln>
          <a:prstDash val="dash"/>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{8D615308-A304-BC4E-898B-4783EBF1C2C1}tf16401369</Template>
  <TotalTime>81226</TotalTime>
  <Words>1641</Words>
  <Application>Microsoft Macintosh PowerPoint</Application>
  <PresentationFormat>Widescreen</PresentationFormat>
  <Paragraphs>263</Paragraphs>
  <Slides>13</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American Typewriter Semibold</vt:lpstr>
      <vt:lpstr>Arial</vt:lpstr>
      <vt:lpstr>Calibri</vt:lpstr>
      <vt:lpstr>Calibri Light</vt:lpstr>
      <vt:lpstr>Courier New</vt:lpstr>
      <vt:lpstr>Roboto</vt:lpstr>
      <vt:lpstr>Times</vt:lpstr>
      <vt:lpstr>Office 主题</vt:lpstr>
      <vt:lpstr>PowerPoint Presentation</vt:lpstr>
      <vt:lpstr>PowerPoint Presentation</vt:lpstr>
      <vt:lpstr>Modern ICS/SCADA Attack Challenges</vt:lpstr>
      <vt:lpstr>PowerPoint Presentation</vt:lpstr>
      <vt:lpstr>Summary of our work (SCAWATCH)</vt:lpstr>
      <vt:lpstr>Detecting Malware (Code Execution) in ICS/SCADA Hosts </vt:lpstr>
      <vt:lpstr>SCADA Host Execution (Has more context) vs. Network Traffic</vt:lpstr>
      <vt:lpstr>Physical-Bound SCADA Host Execution</vt:lpstr>
      <vt:lpstr>PowerPoint Presentation</vt:lpstr>
      <vt:lpstr>Code (SCAWATCH) Released to our Industry Partner</vt:lpstr>
      <vt:lpstr>PowerPoint Presentation</vt:lpstr>
      <vt:lpstr>End-to-End Deployment Architecture (Passive Monitoring &amp; Alerting)</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Smarter Power Systems: Embedding Physical Linto  Learning for Grid Analysis</dc:title>
  <dc:creator>Yang</dc:creator>
  <cp:lastModifiedBy>Ike, Moses J</cp:lastModifiedBy>
  <cp:revision>7520</cp:revision>
  <cp:lastPrinted>2020-10-07T15:55:04Z</cp:lastPrinted>
  <dcterms:created xsi:type="dcterms:W3CDTF">2015-03-03T03:25:57Z</dcterms:created>
  <dcterms:modified xsi:type="dcterms:W3CDTF">2023-07-24T20:36:09Z</dcterms:modified>
</cp:coreProperties>
</file>